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7559675" cy="10691800"/>
  <p:embeddedFontLst>
    <p:embeddedFont>
      <p:font typeface="Century Gothic"/>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hskDUqDyECu5XBeJzOBto2+UKD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08A306-895F-4848-9EF0-5B2F4CCD48C7}">
  <a:tblStyle styleId="{A208A306-895F-4848-9EF0-5B2F4CCD48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CenturyGothic-bold.fntdata"/><Relationship Id="rId12" Type="http://schemas.openxmlformats.org/officeDocument/2006/relationships/slide" Target="slides/slide6.xml"/><Relationship Id="rId34" Type="http://schemas.openxmlformats.org/officeDocument/2006/relationships/font" Target="fonts/CenturyGothic-regular.fntdata"/><Relationship Id="rId15" Type="http://schemas.openxmlformats.org/officeDocument/2006/relationships/slide" Target="slides/slide9.xml"/><Relationship Id="rId37" Type="http://schemas.openxmlformats.org/officeDocument/2006/relationships/font" Target="fonts/CenturyGothic-boldItalic.fntdata"/><Relationship Id="rId14" Type="http://schemas.openxmlformats.org/officeDocument/2006/relationships/slide" Target="slides/slide8.xml"/><Relationship Id="rId36" Type="http://schemas.openxmlformats.org/officeDocument/2006/relationships/font" Target="fonts/CenturyGothic-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7debd4e42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c7debd4e42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c7debd4e42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c7debd4e42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7debd4e42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c7debd4e42_0_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c7debd4e42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7debd4e42_0_2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c7debd4e42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c7debd4e42_0_2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7debd4e42_0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c7debd4e42_0_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9" name="Shape 39"/>
        <p:cNvGrpSpPr/>
        <p:nvPr/>
      </p:nvGrpSpPr>
      <p:grpSpPr>
        <a:xfrm>
          <a:off x="0" y="0"/>
          <a:ext cx="0" cy="0"/>
          <a:chOff x="0" y="0"/>
          <a:chExt cx="0" cy="0"/>
        </a:xfrm>
      </p:grpSpPr>
      <p:sp>
        <p:nvSpPr>
          <p:cNvPr id="40" name="Google Shape;40;p2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subTitle"/>
          </p:nvPr>
        </p:nvSpPr>
        <p:spPr>
          <a:xfrm>
            <a:off x="2589120" y="2133720"/>
            <a:ext cx="8915040" cy="377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9" name="Shape 69"/>
        <p:cNvGrpSpPr/>
        <p:nvPr/>
      </p:nvGrpSpPr>
      <p:grpSpPr>
        <a:xfrm>
          <a:off x="0" y="0"/>
          <a:ext cx="0" cy="0"/>
          <a:chOff x="0" y="0"/>
          <a:chExt cx="0" cy="0"/>
        </a:xfrm>
      </p:grpSpPr>
      <p:sp>
        <p:nvSpPr>
          <p:cNvPr id="70" name="Google Shape;70;p45"/>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5"/>
          <p:cNvSpPr txBox="1"/>
          <p:nvPr>
            <p:ph idx="1" type="body"/>
          </p:nvPr>
        </p:nvSpPr>
        <p:spPr>
          <a:xfrm>
            <a:off x="2589120" y="21337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5"/>
          <p:cNvSpPr txBox="1"/>
          <p:nvPr>
            <p:ph idx="2"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3" name="Shape 73"/>
        <p:cNvGrpSpPr/>
        <p:nvPr/>
      </p:nvGrpSpPr>
      <p:grpSpPr>
        <a:xfrm>
          <a:off x="0" y="0"/>
          <a:ext cx="0" cy="0"/>
          <a:chOff x="0" y="0"/>
          <a:chExt cx="0" cy="0"/>
        </a:xfrm>
      </p:grpSpPr>
      <p:sp>
        <p:nvSpPr>
          <p:cNvPr id="74" name="Google Shape;74;p4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46"/>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6"/>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6"/>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6"/>
          <p:cNvSpPr txBox="1"/>
          <p:nvPr>
            <p:ph idx="4"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9" name="Shape 79"/>
        <p:cNvGrpSpPr/>
        <p:nvPr/>
      </p:nvGrpSpPr>
      <p:grpSpPr>
        <a:xfrm>
          <a:off x="0" y="0"/>
          <a:ext cx="0" cy="0"/>
          <a:chOff x="0" y="0"/>
          <a:chExt cx="0" cy="0"/>
        </a:xfrm>
      </p:grpSpPr>
      <p:sp>
        <p:nvSpPr>
          <p:cNvPr id="80" name="Google Shape;80;p47"/>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7"/>
          <p:cNvSpPr txBox="1"/>
          <p:nvPr>
            <p:ph idx="1" type="body"/>
          </p:nvPr>
        </p:nvSpPr>
        <p:spPr>
          <a:xfrm>
            <a:off x="25891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7"/>
          <p:cNvSpPr txBox="1"/>
          <p:nvPr>
            <p:ph idx="2" type="body"/>
          </p:nvPr>
        </p:nvSpPr>
        <p:spPr>
          <a:xfrm>
            <a:off x="560340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47"/>
          <p:cNvSpPr txBox="1"/>
          <p:nvPr>
            <p:ph idx="3" type="body"/>
          </p:nvPr>
        </p:nvSpPr>
        <p:spPr>
          <a:xfrm>
            <a:off x="86173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7"/>
          <p:cNvSpPr txBox="1"/>
          <p:nvPr>
            <p:ph idx="4" type="body"/>
          </p:nvPr>
        </p:nvSpPr>
        <p:spPr>
          <a:xfrm>
            <a:off x="25891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7"/>
          <p:cNvSpPr txBox="1"/>
          <p:nvPr>
            <p:ph idx="5" type="body"/>
          </p:nvPr>
        </p:nvSpPr>
        <p:spPr>
          <a:xfrm>
            <a:off x="560340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47"/>
          <p:cNvSpPr txBox="1"/>
          <p:nvPr>
            <p:ph idx="6" type="body"/>
          </p:nvPr>
        </p:nvSpPr>
        <p:spPr>
          <a:xfrm>
            <a:off x="86173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2" name="Shape 12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3" name="Shape 123"/>
        <p:cNvGrpSpPr/>
        <p:nvPr/>
      </p:nvGrpSpPr>
      <p:grpSpPr>
        <a:xfrm>
          <a:off x="0" y="0"/>
          <a:ext cx="0" cy="0"/>
          <a:chOff x="0" y="0"/>
          <a:chExt cx="0" cy="0"/>
        </a:xfrm>
      </p:grpSpPr>
      <p:sp>
        <p:nvSpPr>
          <p:cNvPr id="124" name="Google Shape;124;p2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6"/>
          <p:cNvSpPr txBox="1"/>
          <p:nvPr>
            <p:ph idx="1" type="subTitle"/>
          </p:nvPr>
        </p:nvSpPr>
        <p:spPr>
          <a:xfrm>
            <a:off x="2589120" y="2133720"/>
            <a:ext cx="8915040" cy="377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6" name="Shape 126"/>
        <p:cNvGrpSpPr/>
        <p:nvPr/>
      </p:nvGrpSpPr>
      <p:grpSpPr>
        <a:xfrm>
          <a:off x="0" y="0"/>
          <a:ext cx="0" cy="0"/>
          <a:chOff x="0" y="0"/>
          <a:chExt cx="0" cy="0"/>
        </a:xfrm>
      </p:grpSpPr>
      <p:sp>
        <p:nvSpPr>
          <p:cNvPr id="127" name="Google Shape;127;p27"/>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7"/>
          <p:cNvSpPr txBox="1"/>
          <p:nvPr>
            <p:ph idx="1" type="body"/>
          </p:nvPr>
        </p:nvSpPr>
        <p:spPr>
          <a:xfrm>
            <a:off x="2589120" y="2133720"/>
            <a:ext cx="89150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9" name="Shape 129"/>
        <p:cNvGrpSpPr/>
        <p:nvPr/>
      </p:nvGrpSpPr>
      <p:grpSpPr>
        <a:xfrm>
          <a:off x="0" y="0"/>
          <a:ext cx="0" cy="0"/>
          <a:chOff x="0" y="0"/>
          <a:chExt cx="0" cy="0"/>
        </a:xfrm>
      </p:grpSpPr>
      <p:sp>
        <p:nvSpPr>
          <p:cNvPr id="130" name="Google Shape;130;p2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8"/>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8"/>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5" name="Shape 135"/>
        <p:cNvGrpSpPr/>
        <p:nvPr/>
      </p:nvGrpSpPr>
      <p:grpSpPr>
        <a:xfrm>
          <a:off x="0" y="0"/>
          <a:ext cx="0" cy="0"/>
          <a:chOff x="0" y="0"/>
          <a:chExt cx="0" cy="0"/>
        </a:xfrm>
      </p:grpSpPr>
      <p:sp>
        <p:nvSpPr>
          <p:cNvPr id="136" name="Google Shape;136;p30"/>
          <p:cNvSpPr txBox="1"/>
          <p:nvPr>
            <p:ph idx="1" type="subTitle"/>
          </p:nvPr>
        </p:nvSpPr>
        <p:spPr>
          <a:xfrm>
            <a:off x="2593080" y="624240"/>
            <a:ext cx="8911440" cy="593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7" name="Shape 137"/>
        <p:cNvGrpSpPr/>
        <p:nvPr/>
      </p:nvGrpSpPr>
      <p:grpSpPr>
        <a:xfrm>
          <a:off x="0" y="0"/>
          <a:ext cx="0" cy="0"/>
          <a:chOff x="0" y="0"/>
          <a:chExt cx="0" cy="0"/>
        </a:xfrm>
      </p:grpSpPr>
      <p:sp>
        <p:nvSpPr>
          <p:cNvPr id="138" name="Google Shape;138;p31"/>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31"/>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1"/>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1"/>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 name="Shape 4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2" name="Shape 142"/>
        <p:cNvGrpSpPr/>
        <p:nvPr/>
      </p:nvGrpSpPr>
      <p:grpSpPr>
        <a:xfrm>
          <a:off x="0" y="0"/>
          <a:ext cx="0" cy="0"/>
          <a:chOff x="0" y="0"/>
          <a:chExt cx="0" cy="0"/>
        </a:xfrm>
      </p:grpSpPr>
      <p:sp>
        <p:nvSpPr>
          <p:cNvPr id="143" name="Google Shape;143;p32"/>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2"/>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32"/>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2"/>
          <p:cNvSpPr txBox="1"/>
          <p:nvPr>
            <p:ph idx="3"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7" name="Shape 147"/>
        <p:cNvGrpSpPr/>
        <p:nvPr/>
      </p:nvGrpSpPr>
      <p:grpSpPr>
        <a:xfrm>
          <a:off x="0" y="0"/>
          <a:ext cx="0" cy="0"/>
          <a:chOff x="0" y="0"/>
          <a:chExt cx="0" cy="0"/>
        </a:xfrm>
      </p:grpSpPr>
      <p:sp>
        <p:nvSpPr>
          <p:cNvPr id="148" name="Google Shape;148;p3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3"/>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3"/>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3"/>
          <p:cNvSpPr txBox="1"/>
          <p:nvPr>
            <p:ph idx="3"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2" name="Shape 152"/>
        <p:cNvGrpSpPr/>
        <p:nvPr/>
      </p:nvGrpSpPr>
      <p:grpSpPr>
        <a:xfrm>
          <a:off x="0" y="0"/>
          <a:ext cx="0" cy="0"/>
          <a:chOff x="0" y="0"/>
          <a:chExt cx="0" cy="0"/>
        </a:xfrm>
      </p:grpSpPr>
      <p:sp>
        <p:nvSpPr>
          <p:cNvPr id="153" name="Google Shape;153;p3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34"/>
          <p:cNvSpPr txBox="1"/>
          <p:nvPr>
            <p:ph idx="1" type="body"/>
          </p:nvPr>
        </p:nvSpPr>
        <p:spPr>
          <a:xfrm>
            <a:off x="2589120" y="21337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34"/>
          <p:cNvSpPr txBox="1"/>
          <p:nvPr>
            <p:ph idx="2"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6" name="Shape 156"/>
        <p:cNvGrpSpPr/>
        <p:nvPr/>
      </p:nvGrpSpPr>
      <p:grpSpPr>
        <a:xfrm>
          <a:off x="0" y="0"/>
          <a:ext cx="0" cy="0"/>
          <a:chOff x="0" y="0"/>
          <a:chExt cx="0" cy="0"/>
        </a:xfrm>
      </p:grpSpPr>
      <p:sp>
        <p:nvSpPr>
          <p:cNvPr id="157" name="Google Shape;157;p35"/>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5"/>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5"/>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35"/>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35"/>
          <p:cNvSpPr txBox="1"/>
          <p:nvPr>
            <p:ph idx="4"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2" name="Shape 162"/>
        <p:cNvGrpSpPr/>
        <p:nvPr/>
      </p:nvGrpSpPr>
      <p:grpSpPr>
        <a:xfrm>
          <a:off x="0" y="0"/>
          <a:ext cx="0" cy="0"/>
          <a:chOff x="0" y="0"/>
          <a:chExt cx="0" cy="0"/>
        </a:xfrm>
      </p:grpSpPr>
      <p:sp>
        <p:nvSpPr>
          <p:cNvPr id="163" name="Google Shape;163;p3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6"/>
          <p:cNvSpPr txBox="1"/>
          <p:nvPr>
            <p:ph idx="1" type="body"/>
          </p:nvPr>
        </p:nvSpPr>
        <p:spPr>
          <a:xfrm>
            <a:off x="25891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36"/>
          <p:cNvSpPr txBox="1"/>
          <p:nvPr>
            <p:ph idx="2" type="body"/>
          </p:nvPr>
        </p:nvSpPr>
        <p:spPr>
          <a:xfrm>
            <a:off x="560340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6"/>
          <p:cNvSpPr txBox="1"/>
          <p:nvPr>
            <p:ph idx="3" type="body"/>
          </p:nvPr>
        </p:nvSpPr>
        <p:spPr>
          <a:xfrm>
            <a:off x="86173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6"/>
          <p:cNvSpPr txBox="1"/>
          <p:nvPr>
            <p:ph idx="4" type="body"/>
          </p:nvPr>
        </p:nvSpPr>
        <p:spPr>
          <a:xfrm>
            <a:off x="25891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6"/>
          <p:cNvSpPr txBox="1"/>
          <p:nvPr>
            <p:ph idx="5" type="body"/>
          </p:nvPr>
        </p:nvSpPr>
        <p:spPr>
          <a:xfrm>
            <a:off x="560340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6"/>
          <p:cNvSpPr txBox="1"/>
          <p:nvPr>
            <p:ph idx="6" type="body"/>
          </p:nvPr>
        </p:nvSpPr>
        <p:spPr>
          <a:xfrm>
            <a:off x="86173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3" name="Shape 43"/>
        <p:cNvGrpSpPr/>
        <p:nvPr/>
      </p:nvGrpSpPr>
      <p:grpSpPr>
        <a:xfrm>
          <a:off x="0" y="0"/>
          <a:ext cx="0" cy="0"/>
          <a:chOff x="0" y="0"/>
          <a:chExt cx="0" cy="0"/>
        </a:xfrm>
      </p:grpSpPr>
      <p:sp>
        <p:nvSpPr>
          <p:cNvPr id="44" name="Google Shape;44;p3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8"/>
          <p:cNvSpPr txBox="1"/>
          <p:nvPr>
            <p:ph idx="1" type="body"/>
          </p:nvPr>
        </p:nvSpPr>
        <p:spPr>
          <a:xfrm>
            <a:off x="2589120" y="2133720"/>
            <a:ext cx="89150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6" name="Shape 46"/>
        <p:cNvGrpSpPr/>
        <p:nvPr/>
      </p:nvGrpSpPr>
      <p:grpSpPr>
        <a:xfrm>
          <a:off x="0" y="0"/>
          <a:ext cx="0" cy="0"/>
          <a:chOff x="0" y="0"/>
          <a:chExt cx="0" cy="0"/>
        </a:xfrm>
      </p:grpSpPr>
      <p:sp>
        <p:nvSpPr>
          <p:cNvPr id="47" name="Google Shape;47;p3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9"/>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9"/>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40"/>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2" name="Shape 52"/>
        <p:cNvGrpSpPr/>
        <p:nvPr/>
      </p:nvGrpSpPr>
      <p:grpSpPr>
        <a:xfrm>
          <a:off x="0" y="0"/>
          <a:ext cx="0" cy="0"/>
          <a:chOff x="0" y="0"/>
          <a:chExt cx="0" cy="0"/>
        </a:xfrm>
      </p:grpSpPr>
      <p:sp>
        <p:nvSpPr>
          <p:cNvPr id="53" name="Google Shape;53;p41"/>
          <p:cNvSpPr txBox="1"/>
          <p:nvPr>
            <p:ph idx="1" type="subTitle"/>
          </p:nvPr>
        </p:nvSpPr>
        <p:spPr>
          <a:xfrm>
            <a:off x="2593080" y="624240"/>
            <a:ext cx="8911440" cy="593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4" name="Shape 54"/>
        <p:cNvGrpSpPr/>
        <p:nvPr/>
      </p:nvGrpSpPr>
      <p:grpSpPr>
        <a:xfrm>
          <a:off x="0" y="0"/>
          <a:ext cx="0" cy="0"/>
          <a:chOff x="0" y="0"/>
          <a:chExt cx="0" cy="0"/>
        </a:xfrm>
      </p:grpSpPr>
      <p:sp>
        <p:nvSpPr>
          <p:cNvPr id="55" name="Google Shape;55;p42"/>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2"/>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2"/>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2"/>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9" name="Shape 59"/>
        <p:cNvGrpSpPr/>
        <p:nvPr/>
      </p:nvGrpSpPr>
      <p:grpSpPr>
        <a:xfrm>
          <a:off x="0" y="0"/>
          <a:ext cx="0" cy="0"/>
          <a:chOff x="0" y="0"/>
          <a:chExt cx="0" cy="0"/>
        </a:xfrm>
      </p:grpSpPr>
      <p:sp>
        <p:nvSpPr>
          <p:cNvPr id="60" name="Google Shape;60;p4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3"/>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43"/>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43"/>
          <p:cNvSpPr txBox="1"/>
          <p:nvPr>
            <p:ph idx="3"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4" name="Shape 64"/>
        <p:cNvGrpSpPr/>
        <p:nvPr/>
      </p:nvGrpSpPr>
      <p:grpSpPr>
        <a:xfrm>
          <a:off x="0" y="0"/>
          <a:ext cx="0" cy="0"/>
          <a:chOff x="0" y="0"/>
          <a:chExt cx="0" cy="0"/>
        </a:xfrm>
      </p:grpSpPr>
      <p:sp>
        <p:nvSpPr>
          <p:cNvPr id="65" name="Google Shape;65;p4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44"/>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44"/>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4"/>
          <p:cNvSpPr txBox="1"/>
          <p:nvPr>
            <p:ph idx="3"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FE7C4"/>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22"/>
          <p:cNvGrpSpPr/>
          <p:nvPr/>
        </p:nvGrpSpPr>
        <p:grpSpPr>
          <a:xfrm>
            <a:off x="0" y="228600"/>
            <a:ext cx="2851200" cy="6638400"/>
            <a:chOff x="0" y="228600"/>
            <a:chExt cx="2851200" cy="6638400"/>
          </a:xfrm>
        </p:grpSpPr>
        <p:sp>
          <p:nvSpPr>
            <p:cNvPr id="7" name="Google Shape;7;p22"/>
            <p:cNvSpPr/>
            <p:nvPr/>
          </p:nvSpPr>
          <p:spPr>
            <a:xfrm>
              <a:off x="0" y="2575080"/>
              <a:ext cx="100440" cy="62568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2"/>
            <p:cNvSpPr/>
            <p:nvPr/>
          </p:nvSpPr>
          <p:spPr>
            <a:xfrm>
              <a:off x="128520" y="3156480"/>
              <a:ext cx="646200" cy="2322000"/>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2"/>
            <p:cNvSpPr/>
            <p:nvPr/>
          </p:nvSpPr>
          <p:spPr>
            <a:xfrm>
              <a:off x="807120" y="5447160"/>
              <a:ext cx="609120" cy="1419840"/>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2"/>
            <p:cNvSpPr/>
            <p:nvPr/>
          </p:nvSpPr>
          <p:spPr>
            <a:xfrm>
              <a:off x="959760" y="6503760"/>
              <a:ext cx="171000" cy="363240"/>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2"/>
            <p:cNvSpPr/>
            <p:nvPr/>
          </p:nvSpPr>
          <p:spPr>
            <a:xfrm>
              <a:off x="100800" y="3201120"/>
              <a:ext cx="821520" cy="3328200"/>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2"/>
            <p:cNvSpPr/>
            <p:nvPr/>
          </p:nvSpPr>
          <p:spPr>
            <a:xfrm>
              <a:off x="22320" y="228600"/>
              <a:ext cx="105840" cy="2927520"/>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2"/>
            <p:cNvSpPr/>
            <p:nvPr/>
          </p:nvSpPr>
          <p:spPr>
            <a:xfrm>
              <a:off x="78120" y="2944080"/>
              <a:ext cx="77760" cy="493560"/>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2"/>
            <p:cNvSpPr/>
            <p:nvPr/>
          </p:nvSpPr>
          <p:spPr>
            <a:xfrm>
              <a:off x="769680" y="5478840"/>
              <a:ext cx="189720" cy="1024560"/>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2"/>
            <p:cNvSpPr/>
            <p:nvPr/>
          </p:nvSpPr>
          <p:spPr>
            <a:xfrm>
              <a:off x="775440" y="1398960"/>
              <a:ext cx="2075760" cy="404784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2"/>
            <p:cNvSpPr/>
            <p:nvPr/>
          </p:nvSpPr>
          <p:spPr>
            <a:xfrm>
              <a:off x="922680" y="6530040"/>
              <a:ext cx="161640" cy="336960"/>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2"/>
            <p:cNvSpPr/>
            <p:nvPr/>
          </p:nvSpPr>
          <p:spPr>
            <a:xfrm>
              <a:off x="769680" y="5359320"/>
              <a:ext cx="37080" cy="221400"/>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2"/>
            <p:cNvSpPr/>
            <p:nvPr/>
          </p:nvSpPr>
          <p:spPr>
            <a:xfrm>
              <a:off x="849960" y="6244560"/>
              <a:ext cx="238320" cy="622080"/>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2"/>
          <p:cNvGrpSpPr/>
          <p:nvPr/>
        </p:nvGrpSpPr>
        <p:grpSpPr>
          <a:xfrm>
            <a:off x="27360" y="-720"/>
            <a:ext cx="2356200" cy="6853680"/>
            <a:chOff x="27360" y="-720"/>
            <a:chExt cx="2356200" cy="6853680"/>
          </a:xfrm>
        </p:grpSpPr>
        <p:sp>
          <p:nvSpPr>
            <p:cNvPr id="20" name="Google Shape;20;p22"/>
            <p:cNvSpPr/>
            <p:nvPr/>
          </p:nvSpPr>
          <p:spPr>
            <a:xfrm>
              <a:off x="27360" y="-720"/>
              <a:ext cx="493920" cy="4400640"/>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2"/>
            <p:cNvSpPr/>
            <p:nvPr/>
          </p:nvSpPr>
          <p:spPr>
            <a:xfrm>
              <a:off x="550440" y="4316400"/>
              <a:ext cx="423000" cy="1580400"/>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2"/>
            <p:cNvSpPr/>
            <p:nvPr/>
          </p:nvSpPr>
          <p:spPr>
            <a:xfrm>
              <a:off x="1006200" y="5862600"/>
              <a:ext cx="430560" cy="990360"/>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2"/>
            <p:cNvSpPr/>
            <p:nvPr/>
          </p:nvSpPr>
          <p:spPr>
            <a:xfrm>
              <a:off x="521640" y="4364280"/>
              <a:ext cx="551520" cy="2235600"/>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2"/>
            <p:cNvSpPr/>
            <p:nvPr/>
          </p:nvSpPr>
          <p:spPr>
            <a:xfrm>
              <a:off x="468000" y="1289160"/>
              <a:ext cx="173880" cy="302688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2"/>
            <p:cNvSpPr/>
            <p:nvPr/>
          </p:nvSpPr>
          <p:spPr>
            <a:xfrm>
              <a:off x="1111680" y="6571440"/>
              <a:ext cx="133920" cy="281160"/>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2"/>
            <p:cNvSpPr/>
            <p:nvPr/>
          </p:nvSpPr>
          <p:spPr>
            <a:xfrm>
              <a:off x="502560" y="4107600"/>
              <a:ext cx="82080" cy="511200"/>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2"/>
            <p:cNvSpPr/>
            <p:nvPr/>
          </p:nvSpPr>
          <p:spPr>
            <a:xfrm>
              <a:off x="973800" y="3145680"/>
              <a:ext cx="1409760" cy="2716560"/>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2"/>
            <p:cNvSpPr/>
            <p:nvPr/>
          </p:nvSpPr>
          <p:spPr>
            <a:xfrm>
              <a:off x="1073520" y="6600240"/>
              <a:ext cx="120240" cy="25272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2"/>
            <p:cNvSpPr/>
            <p:nvPr/>
          </p:nvSpPr>
          <p:spPr>
            <a:xfrm>
              <a:off x="973800" y="5897160"/>
              <a:ext cx="137520" cy="67392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2"/>
            <p:cNvSpPr/>
            <p:nvPr/>
          </p:nvSpPr>
          <p:spPr>
            <a:xfrm>
              <a:off x="973800" y="5772600"/>
              <a:ext cx="37800" cy="227520"/>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2"/>
            <p:cNvSpPr/>
            <p:nvPr/>
          </p:nvSpPr>
          <p:spPr>
            <a:xfrm>
              <a:off x="1006200" y="6322680"/>
              <a:ext cx="210240" cy="530280"/>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22"/>
          <p:cNvSpPr/>
          <p:nvPr/>
        </p:nvSpPr>
        <p:spPr>
          <a:xfrm>
            <a:off x="0" y="0"/>
            <a:ext cx="182520" cy="6857640"/>
          </a:xfrm>
          <a:prstGeom prst="rect">
            <a:avLst/>
          </a:prstGeom>
          <a:solidFill>
            <a:schemeClr val="dk2"/>
          </a:solidFill>
          <a:ln>
            <a:noFill/>
          </a:ln>
          <a:effectLst>
            <a:outerShdw blurRad="38160" rotWithShape="0" dir="5400000" dist="2556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2"/>
          <p:cNvSpPr txBox="1"/>
          <p:nvPr>
            <p:ph type="title"/>
          </p:nvPr>
        </p:nvSpPr>
        <p:spPr>
          <a:xfrm>
            <a:off x="2589120" y="2514600"/>
            <a:ext cx="8915040" cy="22626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22"/>
          <p:cNvSpPr txBox="1"/>
          <p:nvPr>
            <p:ph idx="10" type="dt"/>
          </p:nvPr>
        </p:nvSpPr>
        <p:spPr>
          <a:xfrm>
            <a:off x="10361520" y="6130440"/>
            <a:ext cx="1145880" cy="37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22"/>
          <p:cNvSpPr txBox="1"/>
          <p:nvPr>
            <p:ph idx="11" type="ftr"/>
          </p:nvPr>
        </p:nvSpPr>
        <p:spPr>
          <a:xfrm>
            <a:off x="2589120" y="6135840"/>
            <a:ext cx="76197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22"/>
          <p:cNvSpPr/>
          <p:nvPr/>
        </p:nvSpPr>
        <p:spPr>
          <a:xfrm>
            <a:off x="0" y="4323960"/>
            <a:ext cx="1744200" cy="778320"/>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2"/>
          <p:cNvSpPr txBox="1"/>
          <p:nvPr>
            <p:ph idx="12" type="sldNum"/>
          </p:nvPr>
        </p:nvSpPr>
        <p:spPr>
          <a:xfrm>
            <a:off x="531720" y="4529520"/>
            <a:ext cx="77940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
        <p:nvSpPr>
          <p:cNvPr id="38" name="Google Shape;38;p2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FE7C4"/>
            </a:gs>
          </a:gsLst>
          <a:path path="circle">
            <a:fillToRect b="100%" r="100%"/>
          </a:path>
          <a:tileRect l="-100%" t="-100%"/>
        </a:gradFill>
      </p:bgPr>
    </p:bg>
    <p:spTree>
      <p:nvGrpSpPr>
        <p:cNvPr id="87" name="Shape 87"/>
        <p:cNvGrpSpPr/>
        <p:nvPr/>
      </p:nvGrpSpPr>
      <p:grpSpPr>
        <a:xfrm>
          <a:off x="0" y="0"/>
          <a:ext cx="0" cy="0"/>
          <a:chOff x="0" y="0"/>
          <a:chExt cx="0" cy="0"/>
        </a:xfrm>
      </p:grpSpPr>
      <p:grpSp>
        <p:nvGrpSpPr>
          <p:cNvPr id="88" name="Google Shape;88;p24"/>
          <p:cNvGrpSpPr/>
          <p:nvPr/>
        </p:nvGrpSpPr>
        <p:grpSpPr>
          <a:xfrm>
            <a:off x="0" y="228600"/>
            <a:ext cx="2851200" cy="6638400"/>
            <a:chOff x="0" y="228600"/>
            <a:chExt cx="2851200" cy="6638400"/>
          </a:xfrm>
        </p:grpSpPr>
        <p:sp>
          <p:nvSpPr>
            <p:cNvPr id="89" name="Google Shape;89;p24"/>
            <p:cNvSpPr/>
            <p:nvPr/>
          </p:nvSpPr>
          <p:spPr>
            <a:xfrm>
              <a:off x="0" y="2575080"/>
              <a:ext cx="100440" cy="62568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4"/>
            <p:cNvSpPr/>
            <p:nvPr/>
          </p:nvSpPr>
          <p:spPr>
            <a:xfrm>
              <a:off x="128520" y="3156480"/>
              <a:ext cx="646200" cy="2322000"/>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4"/>
            <p:cNvSpPr/>
            <p:nvPr/>
          </p:nvSpPr>
          <p:spPr>
            <a:xfrm>
              <a:off x="807120" y="5447160"/>
              <a:ext cx="609120" cy="1419840"/>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4"/>
            <p:cNvSpPr/>
            <p:nvPr/>
          </p:nvSpPr>
          <p:spPr>
            <a:xfrm>
              <a:off x="959760" y="6503760"/>
              <a:ext cx="171000" cy="363240"/>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4"/>
            <p:cNvSpPr/>
            <p:nvPr/>
          </p:nvSpPr>
          <p:spPr>
            <a:xfrm>
              <a:off x="100800" y="3201120"/>
              <a:ext cx="821520" cy="3328200"/>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4"/>
            <p:cNvSpPr/>
            <p:nvPr/>
          </p:nvSpPr>
          <p:spPr>
            <a:xfrm>
              <a:off x="22320" y="228600"/>
              <a:ext cx="105840" cy="2927520"/>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4"/>
            <p:cNvSpPr/>
            <p:nvPr/>
          </p:nvSpPr>
          <p:spPr>
            <a:xfrm>
              <a:off x="78120" y="2944080"/>
              <a:ext cx="77760" cy="493560"/>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4"/>
            <p:cNvSpPr/>
            <p:nvPr/>
          </p:nvSpPr>
          <p:spPr>
            <a:xfrm>
              <a:off x="769680" y="5478840"/>
              <a:ext cx="189720" cy="1024560"/>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4"/>
            <p:cNvSpPr/>
            <p:nvPr/>
          </p:nvSpPr>
          <p:spPr>
            <a:xfrm>
              <a:off x="775440" y="1398960"/>
              <a:ext cx="2075760" cy="404784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4"/>
            <p:cNvSpPr/>
            <p:nvPr/>
          </p:nvSpPr>
          <p:spPr>
            <a:xfrm>
              <a:off x="922680" y="6530040"/>
              <a:ext cx="161640" cy="336960"/>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4"/>
            <p:cNvSpPr/>
            <p:nvPr/>
          </p:nvSpPr>
          <p:spPr>
            <a:xfrm>
              <a:off x="769680" y="5359320"/>
              <a:ext cx="37080" cy="221400"/>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4"/>
            <p:cNvSpPr/>
            <p:nvPr/>
          </p:nvSpPr>
          <p:spPr>
            <a:xfrm>
              <a:off x="849960" y="6244560"/>
              <a:ext cx="238320" cy="622080"/>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24"/>
          <p:cNvGrpSpPr/>
          <p:nvPr/>
        </p:nvGrpSpPr>
        <p:grpSpPr>
          <a:xfrm>
            <a:off x="27360" y="-720"/>
            <a:ext cx="2356200" cy="6853680"/>
            <a:chOff x="27360" y="-720"/>
            <a:chExt cx="2356200" cy="6853680"/>
          </a:xfrm>
        </p:grpSpPr>
        <p:sp>
          <p:nvSpPr>
            <p:cNvPr id="102" name="Google Shape;102;p24"/>
            <p:cNvSpPr/>
            <p:nvPr/>
          </p:nvSpPr>
          <p:spPr>
            <a:xfrm>
              <a:off x="27360" y="-720"/>
              <a:ext cx="493920" cy="4400640"/>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p:nvPr/>
          </p:nvSpPr>
          <p:spPr>
            <a:xfrm>
              <a:off x="550440" y="4316400"/>
              <a:ext cx="423000" cy="1580400"/>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p:nvPr/>
          </p:nvSpPr>
          <p:spPr>
            <a:xfrm>
              <a:off x="1006200" y="5862600"/>
              <a:ext cx="430560" cy="990360"/>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4"/>
            <p:cNvSpPr/>
            <p:nvPr/>
          </p:nvSpPr>
          <p:spPr>
            <a:xfrm>
              <a:off x="521640" y="4364280"/>
              <a:ext cx="551520" cy="2235600"/>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p:nvPr/>
          </p:nvSpPr>
          <p:spPr>
            <a:xfrm>
              <a:off x="468000" y="1289160"/>
              <a:ext cx="173880" cy="302688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4"/>
            <p:cNvSpPr/>
            <p:nvPr/>
          </p:nvSpPr>
          <p:spPr>
            <a:xfrm>
              <a:off x="1111680" y="6571440"/>
              <a:ext cx="133920" cy="281160"/>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p:nvPr/>
          </p:nvSpPr>
          <p:spPr>
            <a:xfrm>
              <a:off x="502560" y="4107600"/>
              <a:ext cx="82080" cy="511200"/>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p:nvPr/>
          </p:nvSpPr>
          <p:spPr>
            <a:xfrm>
              <a:off x="973800" y="3145680"/>
              <a:ext cx="1409760" cy="2716560"/>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4"/>
            <p:cNvSpPr/>
            <p:nvPr/>
          </p:nvSpPr>
          <p:spPr>
            <a:xfrm>
              <a:off x="1073520" y="6600240"/>
              <a:ext cx="120240" cy="25272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p:nvPr/>
          </p:nvSpPr>
          <p:spPr>
            <a:xfrm>
              <a:off x="973800" y="5897160"/>
              <a:ext cx="137520" cy="67392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4"/>
            <p:cNvSpPr/>
            <p:nvPr/>
          </p:nvSpPr>
          <p:spPr>
            <a:xfrm>
              <a:off x="973800" y="5772600"/>
              <a:ext cx="37800" cy="227520"/>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p:nvPr/>
          </p:nvSpPr>
          <p:spPr>
            <a:xfrm>
              <a:off x="1006200" y="6322680"/>
              <a:ext cx="210240" cy="530280"/>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24"/>
          <p:cNvSpPr/>
          <p:nvPr/>
        </p:nvSpPr>
        <p:spPr>
          <a:xfrm>
            <a:off x="0" y="0"/>
            <a:ext cx="182520" cy="6857640"/>
          </a:xfrm>
          <a:prstGeom prst="rect">
            <a:avLst/>
          </a:prstGeom>
          <a:solidFill>
            <a:schemeClr val="dk2"/>
          </a:solidFill>
          <a:ln>
            <a:noFill/>
          </a:ln>
          <a:effectLst>
            <a:outerShdw blurRad="38160" rotWithShape="0" dir="5400000" dist="2556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4"/>
          <p:cNvSpPr txBox="1"/>
          <p:nvPr>
            <p:ph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24"/>
          <p:cNvSpPr txBox="1"/>
          <p:nvPr>
            <p:ph idx="1" type="body"/>
          </p:nvPr>
        </p:nvSpPr>
        <p:spPr>
          <a:xfrm>
            <a:off x="2589120" y="2133720"/>
            <a:ext cx="8915040" cy="377712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10" type="dt"/>
          </p:nvPr>
        </p:nvSpPr>
        <p:spPr>
          <a:xfrm>
            <a:off x="10361520" y="6130440"/>
            <a:ext cx="1145880" cy="37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24"/>
          <p:cNvSpPr txBox="1"/>
          <p:nvPr>
            <p:ph idx="11" type="ftr"/>
          </p:nvPr>
        </p:nvSpPr>
        <p:spPr>
          <a:xfrm>
            <a:off x="2589120" y="6135840"/>
            <a:ext cx="76197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24"/>
          <p:cNvSpPr/>
          <p:nvPr/>
        </p:nvSpPr>
        <p:spPr>
          <a:xfrm flipH="1" rot="10800000">
            <a:off x="-3960" y="713880"/>
            <a:ext cx="1588320" cy="50688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txBox="1"/>
          <p:nvPr>
            <p:ph idx="12" type="sldNum"/>
          </p:nvPr>
        </p:nvSpPr>
        <p:spPr>
          <a:xfrm>
            <a:off x="531720" y="787680"/>
            <a:ext cx="77940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pic>
        <p:nvPicPr>
          <p:cNvPr id="121" name="Google Shape;121;p24"/>
          <p:cNvPicPr preferRelativeResize="0"/>
          <p:nvPr/>
        </p:nvPicPr>
        <p:blipFill rotWithShape="1">
          <a:blip r:embed="rId1">
            <a:alphaModFix/>
          </a:blip>
          <a:srcRect b="0" l="0" r="0" t="0"/>
          <a:stretch/>
        </p:blipFill>
        <p:spPr>
          <a:xfrm>
            <a:off x="169560" y="6685200"/>
            <a:ext cx="12022200" cy="212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
          <p:cNvSpPr txBox="1"/>
          <p:nvPr>
            <p:ph type="title"/>
          </p:nvPr>
        </p:nvSpPr>
        <p:spPr>
          <a:xfrm>
            <a:off x="3276960" y="441546"/>
            <a:ext cx="8915040" cy="22626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262626"/>
              </a:buClr>
              <a:buSzPts val="5400"/>
              <a:buFont typeface="Century Gothic"/>
              <a:buNone/>
            </a:pPr>
            <a:r>
              <a:rPr b="1" lang="en-US" sz="5400" strike="noStrike">
                <a:solidFill>
                  <a:srgbClr val="262626"/>
                </a:solidFill>
                <a:latin typeface="Century Gothic"/>
                <a:ea typeface="Century Gothic"/>
                <a:cs typeface="Century Gothic"/>
                <a:sym typeface="Century Gothic"/>
              </a:rPr>
              <a:t>Artificial Intelligence</a:t>
            </a:r>
            <a:endParaRPr b="0" sz="5400" strike="noStrike">
              <a:solidFill>
                <a:srgbClr val="000000"/>
              </a:solidFill>
              <a:latin typeface="Century Gothic"/>
              <a:ea typeface="Century Gothic"/>
              <a:cs typeface="Century Gothic"/>
              <a:sym typeface="Century Gothic"/>
            </a:endParaRPr>
          </a:p>
        </p:txBody>
      </p:sp>
      <p:sp>
        <p:nvSpPr>
          <p:cNvPr id="175" name="Google Shape;175;p1"/>
          <p:cNvSpPr txBox="1"/>
          <p:nvPr>
            <p:ph idx="1" type="subTitle"/>
          </p:nvPr>
        </p:nvSpPr>
        <p:spPr>
          <a:xfrm>
            <a:off x="2589120" y="4777200"/>
            <a:ext cx="8915040" cy="11260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595959"/>
              </a:buClr>
              <a:buSzPts val="1800"/>
              <a:buFont typeface="Century Gothic"/>
              <a:buNone/>
            </a:pPr>
            <a:r>
              <a:rPr b="1" i="0" lang="en-US" sz="1800" u="none" cap="none" strike="noStrike">
                <a:solidFill>
                  <a:srgbClr val="595959"/>
                </a:solidFill>
                <a:latin typeface="Century Gothic"/>
                <a:ea typeface="Century Gothic"/>
                <a:cs typeface="Century Gothic"/>
                <a:sym typeface="Century Gothic"/>
              </a:rPr>
              <a:t>Dr. Piyush Joshi</a:t>
            </a:r>
            <a:endParaRPr/>
          </a:p>
          <a:p>
            <a:pPr indent="0" lvl="0" marL="0" marR="0" rtl="0" algn="l">
              <a:lnSpc>
                <a:spcPct val="100000"/>
              </a:lnSpc>
              <a:spcBef>
                <a:spcPts val="1001"/>
              </a:spcBef>
              <a:spcAft>
                <a:spcPts val="0"/>
              </a:spcAft>
              <a:buClr>
                <a:srgbClr val="595959"/>
              </a:buClr>
              <a:buSzPts val="1800"/>
              <a:buFont typeface="Century Gothic"/>
              <a:buNone/>
            </a:pPr>
            <a:r>
              <a:rPr b="1" i="0" lang="en-US" sz="1800" u="none" cap="none" strike="noStrike">
                <a:solidFill>
                  <a:srgbClr val="595959"/>
                </a:solidFill>
                <a:latin typeface="Century Gothic"/>
                <a:ea typeface="Century Gothic"/>
                <a:cs typeface="Century Gothic"/>
                <a:sym typeface="Century Gothic"/>
              </a:rPr>
              <a:t>IIIT Sri City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6" name="Google Shape;176;p1"/>
          <p:cNvPicPr preferRelativeResize="0"/>
          <p:nvPr/>
        </p:nvPicPr>
        <p:blipFill rotWithShape="1">
          <a:blip r:embed="rId3">
            <a:alphaModFix/>
          </a:blip>
          <a:srcRect b="0" l="0" r="0" t="0"/>
          <a:stretch/>
        </p:blipFill>
        <p:spPr>
          <a:xfrm>
            <a:off x="5837760" y="3175200"/>
            <a:ext cx="4464720" cy="2959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0"/>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36" name="Google Shape;236;p10"/>
          <p:cNvSpPr txBox="1"/>
          <p:nvPr>
            <p:ph idx="4294967295" type="body"/>
          </p:nvPr>
        </p:nvSpPr>
        <p:spPr>
          <a:xfrm>
            <a:off x="2701800" y="1596960"/>
            <a:ext cx="8987040" cy="4890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Episodic vs. Sequential</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In sequential environments, on the other hand, the current decision could affect all future decisions.</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Chess and taxi driving are sequential.</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Short-term actions can have long-term consequences.</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1"/>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42" name="Google Shape;242;p11"/>
          <p:cNvSpPr txBox="1"/>
          <p:nvPr>
            <p:ph idx="4294967295" type="body"/>
          </p:nvPr>
        </p:nvSpPr>
        <p:spPr>
          <a:xfrm>
            <a:off x="2688480" y="1538280"/>
            <a:ext cx="9036720" cy="47106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Static vs. Dynamic:</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If the environment can change while an agent is deliberating, then we say the environment is dynamic for that agent; otherwise, it is static.</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2"/>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48" name="Google Shape;248;p12"/>
          <p:cNvSpPr txBox="1"/>
          <p:nvPr>
            <p:ph idx="4294967295" type="body"/>
          </p:nvPr>
        </p:nvSpPr>
        <p:spPr>
          <a:xfrm>
            <a:off x="2688480" y="1538280"/>
            <a:ext cx="9036720" cy="47106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Discrete vs. continuous: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discrete/continuous distinction applies to the state of the environment, to the way time is handled, and to the percepts and actions of the agent.</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chess environment has a finite number of distinct states.</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Taxi driving is a continuous-state and continuous-time problem: the speed and location of the taxi.</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c7debd4e42_0_0"/>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Internet Shopping Agent</a:t>
            </a:r>
            <a:endParaRPr sz="2500"/>
          </a:p>
        </p:txBody>
      </p:sp>
      <p:sp>
        <p:nvSpPr>
          <p:cNvPr id="254" name="Google Shape;254;g1c7debd4e42_0_0"/>
          <p:cNvSpPr txBox="1"/>
          <p:nvPr/>
        </p:nvSpPr>
        <p:spPr>
          <a:xfrm>
            <a:off x="1127350" y="1303475"/>
            <a:ext cx="67641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t>P:?</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E:?</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A:?</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S:?</a:t>
            </a:r>
            <a:br>
              <a:rPr lang="en-US" sz="3700"/>
            </a:br>
            <a:endParaRPr sz="3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c7debd4e42_0_5"/>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Internet Shopping Agent</a:t>
            </a:r>
            <a:endParaRPr sz="2500"/>
          </a:p>
        </p:txBody>
      </p:sp>
      <p:sp>
        <p:nvSpPr>
          <p:cNvPr id="260" name="Google Shape;260;g1c7debd4e42_0_5"/>
          <p:cNvSpPr txBox="1"/>
          <p:nvPr/>
        </p:nvSpPr>
        <p:spPr>
          <a:xfrm>
            <a:off x="1127350" y="1303475"/>
            <a:ext cx="11144100" cy="531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t>P:</a:t>
            </a:r>
            <a:r>
              <a:rPr lang="en-US" sz="3700"/>
              <a:t>price, quality, appropriateness, efficiency</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E:	current and future WWW sites, vendors, shippers</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A:</a:t>
            </a:r>
            <a:r>
              <a:rPr lang="en-US" sz="3700"/>
              <a:t>display to user, follow URL, ll in form</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rPr lang="en-US" sz="3700"/>
              <a:t>S:</a:t>
            </a:r>
            <a:r>
              <a:rPr lang="en-US" sz="3700"/>
              <a:t>HTML pages (text, graphics, scripts)</a:t>
            </a:r>
            <a:endParaRPr sz="3700"/>
          </a:p>
          <a:p>
            <a:pPr indent="0" lvl="0" marL="0" rtl="0" algn="l">
              <a:spcBef>
                <a:spcPts val="0"/>
              </a:spcBef>
              <a:spcAft>
                <a:spcPts val="0"/>
              </a:spcAft>
              <a:buNone/>
            </a:pPr>
            <a:br>
              <a:rPr lang="en-US" sz="3700"/>
            </a:br>
            <a:endParaRPr sz="3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c7debd4e42_0_14"/>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p:txBody>
      </p:sp>
      <p:graphicFrame>
        <p:nvGraphicFramePr>
          <p:cNvPr id="266" name="Google Shape;266;g1c7debd4e42_0_14"/>
          <p:cNvGraphicFramePr/>
          <p:nvPr/>
        </p:nvGraphicFramePr>
        <p:xfrm>
          <a:off x="905525" y="1126050"/>
          <a:ext cx="3000000" cy="3000000"/>
        </p:xfrm>
        <a:graphic>
          <a:graphicData uri="http://schemas.openxmlformats.org/drawingml/2006/table">
            <a:tbl>
              <a:tblPr>
                <a:noFill/>
                <a:tableStyleId>{A208A306-895F-4848-9EF0-5B2F4CCD48C7}</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en-US"/>
                        <a:t>Agent</a:t>
                      </a:r>
                      <a:endParaRPr/>
                    </a:p>
                  </a:txBody>
                  <a:tcPr marT="91425" marB="91425" marR="91425" marL="91425"/>
                </a:tc>
                <a:tc hMerge="1"/>
                <a:tc hMerge="1"/>
              </a:tr>
              <a:tr h="381000">
                <a:tc>
                  <a:txBody>
                    <a:bodyPr/>
                    <a:lstStyle/>
                    <a:p>
                      <a:pPr indent="0" lvl="0" marL="0" rtl="0" algn="ctr">
                        <a:spcBef>
                          <a:spcPts val="0"/>
                        </a:spcBef>
                        <a:spcAft>
                          <a:spcPts val="0"/>
                        </a:spcAft>
                        <a:buNone/>
                      </a:pPr>
                      <a:r>
                        <a:rPr lang="en-US"/>
                        <a:t>Environment Type</a:t>
                      </a:r>
                      <a:endParaRPr/>
                    </a:p>
                  </a:txBody>
                  <a:tcPr marT="91425" marB="91425" marR="91425" marL="91425"/>
                </a:tc>
                <a:tc>
                  <a:txBody>
                    <a:bodyPr/>
                    <a:lstStyle/>
                    <a:p>
                      <a:pPr indent="0" lvl="0" marL="0" rtl="0" algn="l">
                        <a:spcBef>
                          <a:spcPts val="0"/>
                        </a:spcBef>
                        <a:spcAft>
                          <a:spcPts val="0"/>
                        </a:spcAft>
                        <a:buNone/>
                      </a:pPr>
                      <a:r>
                        <a:rPr lang="en-US"/>
                        <a:t>Solitaire</a:t>
                      </a:r>
                      <a:endParaRPr/>
                    </a:p>
                  </a:txBody>
                  <a:tcPr marT="91425" marB="91425" marR="91425" marL="91425"/>
                </a:tc>
                <a:tc>
                  <a:txBody>
                    <a:bodyPr/>
                    <a:lstStyle/>
                    <a:p>
                      <a:pPr indent="0" lvl="0" marL="0" rtl="0" algn="l">
                        <a:spcBef>
                          <a:spcPts val="0"/>
                        </a:spcBef>
                        <a:spcAft>
                          <a:spcPts val="0"/>
                        </a:spcAft>
                        <a:buNone/>
                      </a:pPr>
                      <a:r>
                        <a:rPr lang="en-US"/>
                        <a:t>Internet Shopping</a:t>
                      </a:r>
                      <a:endParaRPr/>
                    </a:p>
                  </a:txBody>
                  <a:tcPr marT="91425" marB="91425" marR="91425" marL="91425"/>
                </a:tc>
                <a:tc>
                  <a:txBody>
                    <a:bodyPr/>
                    <a:lstStyle/>
                    <a:p>
                      <a:pPr indent="0" lvl="0" marL="0" rtl="0" algn="l">
                        <a:spcBef>
                          <a:spcPts val="0"/>
                        </a:spcBef>
                        <a:spcAft>
                          <a:spcPts val="0"/>
                        </a:spcAft>
                        <a:buNone/>
                      </a:pPr>
                      <a:r>
                        <a:rPr lang="en-US"/>
                        <a:t>Vacuum</a:t>
                      </a:r>
                      <a:r>
                        <a:rPr lang="en-US"/>
                        <a:t> Cleaner</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t>Observable??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Deterministic??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Episodic??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Static??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Discrete??</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Single-agent??</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c7debd4e42_0_21"/>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p:txBody>
      </p:sp>
      <p:graphicFrame>
        <p:nvGraphicFramePr>
          <p:cNvPr id="272" name="Google Shape;272;g1c7debd4e42_0_21"/>
          <p:cNvGraphicFramePr/>
          <p:nvPr/>
        </p:nvGraphicFramePr>
        <p:xfrm>
          <a:off x="905525" y="1126050"/>
          <a:ext cx="3000000" cy="3000000"/>
        </p:xfrm>
        <a:graphic>
          <a:graphicData uri="http://schemas.openxmlformats.org/drawingml/2006/table">
            <a:tbl>
              <a:tblPr>
                <a:noFill/>
                <a:tableStyleId>{A208A306-895F-4848-9EF0-5B2F4CCD48C7}</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en-US"/>
                        <a:t>Agent</a:t>
                      </a:r>
                      <a:endParaRPr/>
                    </a:p>
                  </a:txBody>
                  <a:tcPr marT="91425" marB="91425" marR="91425" marL="91425"/>
                </a:tc>
                <a:tc hMerge="1"/>
                <a:tc hMerge="1"/>
              </a:tr>
              <a:tr h="381000">
                <a:tc>
                  <a:txBody>
                    <a:bodyPr/>
                    <a:lstStyle/>
                    <a:p>
                      <a:pPr indent="0" lvl="0" marL="0" rtl="0" algn="ctr">
                        <a:spcBef>
                          <a:spcPts val="0"/>
                        </a:spcBef>
                        <a:spcAft>
                          <a:spcPts val="0"/>
                        </a:spcAft>
                        <a:buNone/>
                      </a:pPr>
                      <a:r>
                        <a:rPr lang="en-US"/>
                        <a:t>Environment Type</a:t>
                      </a:r>
                      <a:endParaRPr/>
                    </a:p>
                  </a:txBody>
                  <a:tcPr marT="91425" marB="91425" marR="91425" marL="91425"/>
                </a:tc>
                <a:tc>
                  <a:txBody>
                    <a:bodyPr/>
                    <a:lstStyle/>
                    <a:p>
                      <a:pPr indent="0" lvl="0" marL="0" rtl="0" algn="l">
                        <a:spcBef>
                          <a:spcPts val="0"/>
                        </a:spcBef>
                        <a:spcAft>
                          <a:spcPts val="0"/>
                        </a:spcAft>
                        <a:buNone/>
                      </a:pPr>
                      <a:r>
                        <a:rPr lang="en-US"/>
                        <a:t>Solitaire</a:t>
                      </a:r>
                      <a:endParaRPr/>
                    </a:p>
                  </a:txBody>
                  <a:tcPr marT="91425" marB="91425" marR="91425" marL="91425"/>
                </a:tc>
                <a:tc>
                  <a:txBody>
                    <a:bodyPr/>
                    <a:lstStyle/>
                    <a:p>
                      <a:pPr indent="0" lvl="0" marL="0" rtl="0" algn="l">
                        <a:spcBef>
                          <a:spcPts val="0"/>
                        </a:spcBef>
                        <a:spcAft>
                          <a:spcPts val="0"/>
                        </a:spcAft>
                        <a:buNone/>
                      </a:pPr>
                      <a:r>
                        <a:rPr lang="en-US"/>
                        <a:t>Internet Shopping</a:t>
                      </a:r>
                      <a:endParaRPr/>
                    </a:p>
                  </a:txBody>
                  <a:tcPr marT="91425" marB="91425" marR="91425" marL="91425"/>
                </a:tc>
                <a:tc>
                  <a:txBody>
                    <a:bodyPr/>
                    <a:lstStyle/>
                    <a:p>
                      <a:pPr indent="0" lvl="0" marL="0" rtl="0" algn="l">
                        <a:spcBef>
                          <a:spcPts val="0"/>
                        </a:spcBef>
                        <a:spcAft>
                          <a:spcPts val="0"/>
                        </a:spcAft>
                        <a:buNone/>
                      </a:pPr>
                      <a:r>
                        <a:rPr lang="en-US"/>
                        <a:t>Vacuum Cleaner</a:t>
                      </a:r>
                      <a:endParaRPr/>
                    </a:p>
                  </a:txBody>
                  <a:tcPr marT="91425" marB="91425" marR="91425" marL="91425"/>
                </a:tc>
              </a:tr>
              <a:tr h="381000">
                <a:tc>
                  <a:txBody>
                    <a:bodyPr/>
                    <a:lstStyle/>
                    <a:p>
                      <a:pPr indent="0" lvl="0" marL="0" rtl="0" algn="l">
                        <a:spcBef>
                          <a:spcPts val="0"/>
                        </a:spcBef>
                        <a:spcAft>
                          <a:spcPts val="0"/>
                        </a:spcAft>
                        <a:buNone/>
                      </a:pPr>
                      <a:r>
                        <a:rPr lang="en-US"/>
                        <a:t>Observable??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Deterministic??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Episodic??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No</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Static??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Discrete??</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Single-agent??</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c7debd4e42_0_26"/>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p:txBody>
      </p:sp>
      <p:graphicFrame>
        <p:nvGraphicFramePr>
          <p:cNvPr id="278" name="Google Shape;278;g1c7debd4e42_0_26"/>
          <p:cNvGraphicFramePr/>
          <p:nvPr/>
        </p:nvGraphicFramePr>
        <p:xfrm>
          <a:off x="905525" y="1126050"/>
          <a:ext cx="3000000" cy="3000000"/>
        </p:xfrm>
        <a:graphic>
          <a:graphicData uri="http://schemas.openxmlformats.org/drawingml/2006/table">
            <a:tbl>
              <a:tblPr>
                <a:noFill/>
                <a:tableStyleId>{A208A306-895F-4848-9EF0-5B2F4CCD48C7}</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en-US"/>
                        <a:t>Agent</a:t>
                      </a:r>
                      <a:endParaRPr/>
                    </a:p>
                  </a:txBody>
                  <a:tcPr marT="91425" marB="91425" marR="91425" marL="91425"/>
                </a:tc>
                <a:tc hMerge="1"/>
                <a:tc hMerge="1"/>
              </a:tr>
              <a:tr h="381000">
                <a:tc>
                  <a:txBody>
                    <a:bodyPr/>
                    <a:lstStyle/>
                    <a:p>
                      <a:pPr indent="0" lvl="0" marL="0" rtl="0" algn="ctr">
                        <a:spcBef>
                          <a:spcPts val="0"/>
                        </a:spcBef>
                        <a:spcAft>
                          <a:spcPts val="0"/>
                        </a:spcAft>
                        <a:buNone/>
                      </a:pPr>
                      <a:r>
                        <a:rPr lang="en-US"/>
                        <a:t>Environment Type</a:t>
                      </a:r>
                      <a:endParaRPr/>
                    </a:p>
                  </a:txBody>
                  <a:tcPr marT="91425" marB="91425" marR="91425" marL="91425"/>
                </a:tc>
                <a:tc>
                  <a:txBody>
                    <a:bodyPr/>
                    <a:lstStyle/>
                    <a:p>
                      <a:pPr indent="0" lvl="0" marL="0" rtl="0" algn="l">
                        <a:spcBef>
                          <a:spcPts val="0"/>
                        </a:spcBef>
                        <a:spcAft>
                          <a:spcPts val="0"/>
                        </a:spcAft>
                        <a:buNone/>
                      </a:pPr>
                      <a:r>
                        <a:rPr lang="en-US"/>
                        <a:t>Solitaire</a:t>
                      </a:r>
                      <a:endParaRPr/>
                    </a:p>
                  </a:txBody>
                  <a:tcPr marT="91425" marB="91425" marR="91425" marL="91425"/>
                </a:tc>
                <a:tc>
                  <a:txBody>
                    <a:bodyPr/>
                    <a:lstStyle/>
                    <a:p>
                      <a:pPr indent="0" lvl="0" marL="0" rtl="0" algn="l">
                        <a:spcBef>
                          <a:spcPts val="0"/>
                        </a:spcBef>
                        <a:spcAft>
                          <a:spcPts val="0"/>
                        </a:spcAft>
                        <a:buNone/>
                      </a:pPr>
                      <a:r>
                        <a:rPr lang="en-US"/>
                        <a:t>Internet Shopping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Vacuum Cleaner</a:t>
                      </a:r>
                      <a:endParaRPr/>
                    </a:p>
                  </a:txBody>
                  <a:tcPr marT="91425" marB="91425" marR="91425" marL="91425"/>
                </a:tc>
              </a:tr>
              <a:tr h="381000">
                <a:tc>
                  <a:txBody>
                    <a:bodyPr/>
                    <a:lstStyle/>
                    <a:p>
                      <a:pPr indent="0" lvl="0" marL="0" rtl="0" algn="l">
                        <a:spcBef>
                          <a:spcPts val="0"/>
                        </a:spcBef>
                        <a:spcAft>
                          <a:spcPts val="0"/>
                        </a:spcAft>
                        <a:buNone/>
                      </a:pPr>
                      <a:r>
                        <a:rPr lang="en-US"/>
                        <a:t>Observable??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chemeClr val="dk1"/>
                          </a:solidFill>
                        </a:rPr>
                        <a:t>Deterministic??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Partly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chemeClr val="dk1"/>
                          </a:solidFill>
                        </a:rPr>
                        <a:t>Episodic??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No</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chemeClr val="dk1"/>
                          </a:solidFill>
                        </a:rPr>
                        <a:t>Static??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Semi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chemeClr val="dk1"/>
                          </a:solidFill>
                        </a:rPr>
                        <a:t>Discrete??</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US">
                          <a:solidFill>
                            <a:schemeClr val="dk1"/>
                          </a:solidFill>
                        </a:rPr>
                        <a:t>Single-agent??</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c7debd4e42_0_31"/>
          <p:cNvSpPr txBox="1"/>
          <p:nvPr/>
        </p:nvSpPr>
        <p:spPr>
          <a:xfrm>
            <a:off x="3793050" y="70450"/>
            <a:ext cx="676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p:txBody>
      </p:sp>
      <p:graphicFrame>
        <p:nvGraphicFramePr>
          <p:cNvPr id="284" name="Google Shape;284;g1c7debd4e42_0_31"/>
          <p:cNvGraphicFramePr/>
          <p:nvPr/>
        </p:nvGraphicFramePr>
        <p:xfrm>
          <a:off x="1210850" y="1114300"/>
          <a:ext cx="3000000" cy="3000000"/>
        </p:xfrm>
        <a:graphic>
          <a:graphicData uri="http://schemas.openxmlformats.org/drawingml/2006/table">
            <a:tbl>
              <a:tblPr>
                <a:noFill/>
                <a:tableStyleId>{A208A306-895F-4848-9EF0-5B2F4CCD48C7}</a:tableStyleId>
              </a:tblPr>
              <a:tblGrid>
                <a:gridCol w="2571750"/>
                <a:gridCol w="2571750"/>
                <a:gridCol w="2571750"/>
                <a:gridCol w="2571750"/>
              </a:tblGrid>
              <a:tr h="381000">
                <a:tc>
                  <a:txBody>
                    <a:bodyPr/>
                    <a:lstStyle/>
                    <a:p>
                      <a:pPr indent="0" lvl="0" marL="0" rtl="0" algn="l">
                        <a:spcBef>
                          <a:spcPts val="0"/>
                        </a:spcBef>
                        <a:spcAft>
                          <a:spcPts val="0"/>
                        </a:spcAft>
                        <a:buNone/>
                      </a:pPr>
                      <a:r>
                        <a:t/>
                      </a:r>
                      <a:endParaRPr/>
                    </a:p>
                  </a:txBody>
                  <a:tcPr marT="91425" marB="91425" marR="91425" marL="91425"/>
                </a:tc>
                <a:tc gridSpan="3">
                  <a:txBody>
                    <a:bodyPr/>
                    <a:lstStyle/>
                    <a:p>
                      <a:pPr indent="0" lvl="0" marL="0" rtl="0" algn="ctr">
                        <a:spcBef>
                          <a:spcPts val="0"/>
                        </a:spcBef>
                        <a:spcAft>
                          <a:spcPts val="0"/>
                        </a:spcAft>
                        <a:buNone/>
                      </a:pPr>
                      <a:r>
                        <a:rPr lang="en-US"/>
                        <a:t>Agent</a:t>
                      </a:r>
                      <a:endParaRPr/>
                    </a:p>
                  </a:txBody>
                  <a:tcPr marT="91425" marB="91425" marR="91425" marL="91425"/>
                </a:tc>
                <a:tc hMerge="1"/>
                <a:tc hMerge="1"/>
              </a:tr>
              <a:tr h="381000">
                <a:tc>
                  <a:txBody>
                    <a:bodyPr/>
                    <a:lstStyle/>
                    <a:p>
                      <a:pPr indent="0" lvl="0" marL="0" rtl="0" algn="ctr">
                        <a:spcBef>
                          <a:spcPts val="0"/>
                        </a:spcBef>
                        <a:spcAft>
                          <a:spcPts val="0"/>
                        </a:spcAft>
                        <a:buNone/>
                      </a:pPr>
                      <a:r>
                        <a:rPr lang="en-US"/>
                        <a:t>Environment Type</a:t>
                      </a:r>
                      <a:endParaRPr/>
                    </a:p>
                  </a:txBody>
                  <a:tcPr marT="91425" marB="91425" marR="91425" marL="91425"/>
                </a:tc>
                <a:tc>
                  <a:txBody>
                    <a:bodyPr/>
                    <a:lstStyle/>
                    <a:p>
                      <a:pPr indent="0" lvl="0" marL="0" rtl="0" algn="l">
                        <a:spcBef>
                          <a:spcPts val="0"/>
                        </a:spcBef>
                        <a:spcAft>
                          <a:spcPts val="0"/>
                        </a:spcAft>
                        <a:buNone/>
                      </a:pPr>
                      <a:r>
                        <a:rPr lang="en-US"/>
                        <a:t>Solitaire</a:t>
                      </a:r>
                      <a:endParaRPr/>
                    </a:p>
                  </a:txBody>
                  <a:tcPr marT="91425" marB="91425" marR="91425" marL="91425"/>
                </a:tc>
                <a:tc>
                  <a:txBody>
                    <a:bodyPr/>
                    <a:lstStyle/>
                    <a:p>
                      <a:pPr indent="0" lvl="0" marL="0" rtl="0" algn="l">
                        <a:spcBef>
                          <a:spcPts val="0"/>
                        </a:spcBef>
                        <a:spcAft>
                          <a:spcPts val="0"/>
                        </a:spcAft>
                        <a:buNone/>
                      </a:pPr>
                      <a:r>
                        <a:rPr lang="en-US"/>
                        <a:t>Internet Shopping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Vacuum Cleaner</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Fully </a:t>
                      </a:r>
                      <a:r>
                        <a:rPr lang="en-US"/>
                        <a:t>Observable??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rPr>
                        <a:t>Deterministic??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Partly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rPr>
                        <a:t>Episodic??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No</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rPr>
                        <a:t>Static??</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Semi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rPr>
                        <a:t>Discrete??</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rPr>
                        <a:t>Single-agent??</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3"/>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t/>
            </a:r>
            <a:endParaRPr b="0" sz="1800" strike="noStrike">
              <a:solidFill>
                <a:srgbClr val="000000"/>
              </a:solidFill>
              <a:latin typeface="Century Gothic"/>
              <a:ea typeface="Century Gothic"/>
              <a:cs typeface="Century Gothic"/>
              <a:sym typeface="Century Gothic"/>
            </a:endParaRPr>
          </a:p>
        </p:txBody>
      </p:sp>
      <p:sp>
        <p:nvSpPr>
          <p:cNvPr id="290" name="Google Shape;290;p13"/>
          <p:cNvSpPr txBox="1"/>
          <p:nvPr>
            <p:ph idx="4294967295" type="body"/>
          </p:nvPr>
        </p:nvSpPr>
        <p:spPr>
          <a:xfrm>
            <a:off x="2589120" y="2133720"/>
            <a:ext cx="8915040" cy="37771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404040"/>
              </a:buClr>
              <a:buSzPts val="3600"/>
              <a:buFont typeface="Arial"/>
              <a:buNone/>
            </a:pPr>
            <a:r>
              <a:rPr b="1" i="0" lang="en-US" sz="3600" u="none" cap="none" strike="noStrike">
                <a:solidFill>
                  <a:srgbClr val="404040"/>
                </a:solidFill>
                <a:latin typeface="Century Gothic"/>
                <a:ea typeface="Century Gothic"/>
                <a:cs typeface="Century Gothic"/>
                <a:sym typeface="Century Gothic"/>
              </a:rPr>
              <a:t>                 Types of agents</a:t>
            </a:r>
            <a:endParaRPr b="0" i="0" sz="36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Intelligent Agent</a:t>
            </a:r>
            <a:endParaRPr b="0" i="0" sz="3600" u="none" cap="none" strike="noStrike">
              <a:solidFill>
                <a:srgbClr val="000000"/>
              </a:solidFill>
              <a:latin typeface="Century Gothic"/>
              <a:ea typeface="Century Gothic"/>
              <a:cs typeface="Century Gothic"/>
              <a:sym typeface="Century Gothic"/>
            </a:endParaRPr>
          </a:p>
        </p:txBody>
      </p:sp>
      <p:sp>
        <p:nvSpPr>
          <p:cNvPr id="182" name="Google Shape;182;p2"/>
          <p:cNvSpPr txBox="1"/>
          <p:nvPr>
            <p:ph idx="4294967295" type="body"/>
          </p:nvPr>
        </p:nvSpPr>
        <p:spPr>
          <a:xfrm>
            <a:off x="2593800" y="1678320"/>
            <a:ext cx="9199080" cy="483228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An agent is anything that can be viewed as perceiving its environment through sensors and acting upon that environment through actuators.</a:t>
            </a:r>
            <a:endParaRPr b="0" i="0" sz="1800" u="none" cap="none" strike="noStrike">
              <a:solidFill>
                <a:srgbClr val="404040"/>
              </a:solidFill>
              <a:latin typeface="Century Gothic"/>
              <a:ea typeface="Century Gothic"/>
              <a:cs typeface="Century Gothic"/>
              <a:sym typeface="Century Gothic"/>
            </a:endParaRPr>
          </a:p>
        </p:txBody>
      </p:sp>
      <p:pic>
        <p:nvPicPr>
          <p:cNvPr descr="Diagram&#10;&#10;Description automatically generated" id="183" name="Google Shape;183;p2"/>
          <p:cNvPicPr preferRelativeResize="0"/>
          <p:nvPr/>
        </p:nvPicPr>
        <p:blipFill rotWithShape="1">
          <a:blip r:embed="rId3">
            <a:alphaModFix/>
          </a:blip>
          <a:srcRect b="0" l="0" r="0" t="0"/>
          <a:stretch/>
        </p:blipFill>
        <p:spPr>
          <a:xfrm>
            <a:off x="2870640" y="2400480"/>
            <a:ext cx="6455160" cy="2980080"/>
          </a:xfrm>
          <a:prstGeom prst="rect">
            <a:avLst/>
          </a:prstGeom>
          <a:noFill/>
          <a:ln>
            <a:noFill/>
          </a:ln>
        </p:spPr>
      </p:pic>
      <p:sp>
        <p:nvSpPr>
          <p:cNvPr id="184" name="Google Shape;184;p2"/>
          <p:cNvSpPr/>
          <p:nvPr/>
        </p:nvSpPr>
        <p:spPr>
          <a:xfrm>
            <a:off x="3004920" y="5583960"/>
            <a:ext cx="8301600" cy="914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70C0"/>
                </a:solidFill>
                <a:latin typeface="Century Gothic"/>
                <a:ea typeface="Century Gothic"/>
                <a:cs typeface="Century Gothic"/>
                <a:sym typeface="Century Gothic"/>
              </a:rPr>
              <a:t>An agent’s choice of action at any given instant can depend on the entire</a:t>
            </a:r>
            <a:r>
              <a:rPr b="1" i="0" lang="en-US" sz="1800" u="none" cap="none" strike="noStrike">
                <a:solidFill>
                  <a:srgbClr val="0070C0"/>
                </a:solidFill>
                <a:latin typeface="Century Gothic"/>
                <a:ea typeface="Century Gothic"/>
                <a:cs typeface="Century Gothic"/>
                <a:sym typeface="Century Gothic"/>
              </a:rPr>
              <a:t> percept sequence</a:t>
            </a:r>
            <a:r>
              <a:rPr b="0" i="0" lang="en-US" sz="1800" u="none" cap="none" strike="noStrike">
                <a:solidFill>
                  <a:srgbClr val="0070C0"/>
                </a:solidFill>
                <a:latin typeface="Century Gothic"/>
                <a:ea typeface="Century Gothic"/>
                <a:cs typeface="Century Gothic"/>
                <a:sym typeface="Century Gothic"/>
              </a:rPr>
              <a:t> observed to date, but not on anything it hasn’t perceived</a:t>
            </a:r>
            <a:endParaRPr b="0" i="0" sz="1800" u="none" cap="none" strike="noStrike">
              <a:solidFill>
                <a:schemeClr val="dk1"/>
              </a:solidFill>
              <a:latin typeface="Arial"/>
              <a:ea typeface="Arial"/>
              <a:cs typeface="Arial"/>
              <a:sym typeface="Arial"/>
            </a:endParaRPr>
          </a:p>
        </p:txBody>
      </p:sp>
      <p:pic>
        <p:nvPicPr>
          <p:cNvPr descr="Robotics: AI in the times of corona: Robots can reduce human contact,  transmission of Covid-19 - The Economic Times" id="185" name="Google Shape;185;p2"/>
          <p:cNvPicPr preferRelativeResize="0"/>
          <p:nvPr/>
        </p:nvPicPr>
        <p:blipFill rotWithShape="1">
          <a:blip r:embed="rId4">
            <a:alphaModFix/>
          </a:blip>
          <a:srcRect b="0" l="0" r="0" t="0"/>
          <a:stretch/>
        </p:blipFill>
        <p:spPr>
          <a:xfrm>
            <a:off x="9598320" y="2710800"/>
            <a:ext cx="2466720" cy="18475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4"/>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Simple reflex agents</a:t>
            </a:r>
            <a:endParaRPr b="0" sz="3600" strike="noStrike">
              <a:solidFill>
                <a:srgbClr val="000000"/>
              </a:solidFill>
              <a:latin typeface="Century Gothic"/>
              <a:ea typeface="Century Gothic"/>
              <a:cs typeface="Century Gothic"/>
              <a:sym typeface="Century Gothic"/>
            </a:endParaRPr>
          </a:p>
        </p:txBody>
      </p:sp>
      <p:sp>
        <p:nvSpPr>
          <p:cNvPr id="296" name="Google Shape;296;p14"/>
          <p:cNvSpPr txBox="1"/>
          <p:nvPr>
            <p:ph idx="4294967295" type="body"/>
          </p:nvPr>
        </p:nvSpPr>
        <p:spPr>
          <a:xfrm>
            <a:off x="2710800" y="1596960"/>
            <a:ext cx="8978040" cy="4931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These agents select actions on the basis of the current percept, ignoring the rest of the percept history.</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For example, the vacuum agent  is a simple reflex agent, because its decision is based only on the current location and on whether that location contains dirt.</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Simple reflex agents</a:t>
            </a:r>
            <a:endParaRPr b="0" sz="3600" strike="noStrike">
              <a:solidFill>
                <a:srgbClr val="000000"/>
              </a:solidFill>
              <a:latin typeface="Century Gothic"/>
              <a:ea typeface="Century Gothic"/>
              <a:cs typeface="Century Gothic"/>
              <a:sym typeface="Century Gothic"/>
            </a:endParaRPr>
          </a:p>
        </p:txBody>
      </p:sp>
      <p:sp>
        <p:nvSpPr>
          <p:cNvPr id="302" name="Google Shape;302;p15"/>
          <p:cNvSpPr txBox="1"/>
          <p:nvPr>
            <p:ph idx="4294967295" type="body"/>
          </p:nvPr>
        </p:nvSpPr>
        <p:spPr>
          <a:xfrm>
            <a:off x="2710800" y="1596960"/>
            <a:ext cx="8978040" cy="4931640"/>
          </a:xfrm>
          <a:prstGeom prst="rect">
            <a:avLst/>
          </a:prstGeom>
          <a:noFill/>
          <a:ln>
            <a:noFill/>
          </a:ln>
        </p:spPr>
        <p:txBody>
          <a:bodyPr anchorCtr="0" anchor="t" bIns="45700" lIns="91425" spcFirstLastPara="1" rIns="91425" wrap="square" tIns="45700">
            <a:normAutofit/>
          </a:bodyPr>
          <a:lstStyle/>
          <a:p>
            <a:pPr indent="-114300" lvl="0" marL="2286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agent will work only if the correct decision can be made on the basis of only the current percept—that is, only if the environment is fully observable.</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if </a:t>
            </a:r>
            <a:r>
              <a:rPr b="0" i="1" lang="en-US" sz="1800" u="none" cap="none" strike="noStrike">
                <a:solidFill>
                  <a:srgbClr val="404040"/>
                </a:solidFill>
                <a:latin typeface="Century Gothic"/>
                <a:ea typeface="Century Gothic"/>
                <a:cs typeface="Century Gothic"/>
                <a:sym typeface="Century Gothic"/>
              </a:rPr>
              <a:t>car-in-front-is-braking </a:t>
            </a:r>
            <a:r>
              <a:rPr b="1" i="0" lang="en-US" sz="1800" u="none" cap="none" strike="noStrike">
                <a:solidFill>
                  <a:srgbClr val="404040"/>
                </a:solidFill>
                <a:latin typeface="Century Gothic"/>
                <a:ea typeface="Century Gothic"/>
                <a:cs typeface="Century Gothic"/>
                <a:sym typeface="Century Gothic"/>
              </a:rPr>
              <a:t>then </a:t>
            </a:r>
            <a:r>
              <a:rPr b="0" i="1" lang="en-US" sz="1800" u="none" cap="none" strike="noStrike">
                <a:solidFill>
                  <a:srgbClr val="404040"/>
                </a:solidFill>
                <a:latin typeface="Century Gothic"/>
                <a:ea typeface="Century Gothic"/>
                <a:cs typeface="Century Gothic"/>
                <a:sym typeface="Century Gothic"/>
              </a:rPr>
              <a:t>initiate-braking</a:t>
            </a:r>
            <a:r>
              <a:rPr b="0" i="0" lang="en-US" sz="1800" u="none" cap="none" strike="noStrike">
                <a:solidFill>
                  <a:srgbClr val="404040"/>
                </a:solidFill>
                <a:latin typeface="Century Gothic"/>
                <a:ea typeface="Century Gothic"/>
                <a:cs typeface="Century Gothic"/>
                <a:sym typeface="Century Gothic"/>
              </a:rPr>
              <a:t>.</a:t>
            </a:r>
            <a:endParaRPr b="0" i="0" sz="1800" u="none" cap="none" strike="noStrike">
              <a:solidFill>
                <a:srgbClr val="404040"/>
              </a:solidFill>
              <a:latin typeface="Century Gothic"/>
              <a:ea typeface="Century Gothic"/>
              <a:cs typeface="Century Gothic"/>
              <a:sym typeface="Century Gothic"/>
            </a:endParaRPr>
          </a:p>
        </p:txBody>
      </p:sp>
      <p:pic>
        <p:nvPicPr>
          <p:cNvPr descr="Diagram&#10;&#10;Description automatically generated" id="303" name="Google Shape;303;p15"/>
          <p:cNvPicPr preferRelativeResize="0"/>
          <p:nvPr/>
        </p:nvPicPr>
        <p:blipFill rotWithShape="1">
          <a:blip r:embed="rId3">
            <a:alphaModFix/>
          </a:blip>
          <a:srcRect b="0" l="0" r="0" t="0"/>
          <a:stretch/>
        </p:blipFill>
        <p:spPr>
          <a:xfrm>
            <a:off x="3854520" y="1579320"/>
            <a:ext cx="6051240" cy="27514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Model-based reflex agents</a:t>
            </a:r>
            <a:endParaRPr b="0" sz="3600" strike="noStrike">
              <a:solidFill>
                <a:srgbClr val="000000"/>
              </a:solidFill>
              <a:latin typeface="Century Gothic"/>
              <a:ea typeface="Century Gothic"/>
              <a:cs typeface="Century Gothic"/>
              <a:sym typeface="Century Gothic"/>
            </a:endParaRPr>
          </a:p>
        </p:txBody>
      </p:sp>
      <p:sp>
        <p:nvSpPr>
          <p:cNvPr id="309" name="Google Shape;309;p16"/>
          <p:cNvSpPr txBox="1"/>
          <p:nvPr>
            <p:ph idx="4294967295" type="body"/>
          </p:nvPr>
        </p:nvSpPr>
        <p:spPr>
          <a:xfrm>
            <a:off x="2679480" y="1605960"/>
            <a:ext cx="8964720" cy="4985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most effective way to handle </a:t>
            </a:r>
            <a:r>
              <a:rPr b="1" i="0" lang="en-US" sz="1800" u="none" cap="none" strike="noStrike">
                <a:solidFill>
                  <a:srgbClr val="404040"/>
                </a:solidFill>
                <a:latin typeface="Century Gothic"/>
                <a:ea typeface="Century Gothic"/>
                <a:cs typeface="Century Gothic"/>
                <a:sym typeface="Century Gothic"/>
              </a:rPr>
              <a:t>partial observability </a:t>
            </a:r>
            <a:r>
              <a:rPr b="0" i="0" lang="en-US" sz="1800" u="none" cap="none" strike="noStrike">
                <a:solidFill>
                  <a:srgbClr val="404040"/>
                </a:solidFill>
                <a:latin typeface="Century Gothic"/>
                <a:ea typeface="Century Gothic"/>
                <a:cs typeface="Century Gothic"/>
                <a:sym typeface="Century Gothic"/>
              </a:rPr>
              <a:t>is for the agent to keep track of the part of the world </a:t>
            </a:r>
            <a:r>
              <a:rPr b="1" i="0" lang="en-US" sz="1800" u="none" cap="none" strike="noStrike">
                <a:solidFill>
                  <a:srgbClr val="FF0000"/>
                </a:solidFill>
                <a:latin typeface="Century Gothic"/>
                <a:ea typeface="Century Gothic"/>
                <a:cs typeface="Century Gothic"/>
                <a:sym typeface="Century Gothic"/>
              </a:rPr>
              <a:t>it can’t see now</a:t>
            </a:r>
            <a:r>
              <a:rPr b="0" i="0" lang="en-US" sz="1800" u="none" cap="none" strike="noStrike">
                <a:solidFill>
                  <a:srgbClr val="404040"/>
                </a:solidFill>
                <a:latin typeface="Century Gothic"/>
                <a:ea typeface="Century Gothic"/>
                <a:cs typeface="Century Gothic"/>
                <a:sym typeface="Century Gothic"/>
              </a:rPr>
              <a:t>.</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That is, the agent should maintain some sort of </a:t>
            </a:r>
            <a:r>
              <a:rPr b="1" i="0" lang="en-US" sz="1800" u="none" cap="none" strike="noStrike">
                <a:solidFill>
                  <a:srgbClr val="404040"/>
                </a:solidFill>
                <a:latin typeface="Century Gothic"/>
                <a:ea typeface="Century Gothic"/>
                <a:cs typeface="Century Gothic"/>
                <a:sym typeface="Century Gothic"/>
              </a:rPr>
              <a:t>internal state </a:t>
            </a:r>
            <a:r>
              <a:rPr b="0" i="0" lang="en-US" sz="1800" u="none" cap="none" strike="noStrike">
                <a:solidFill>
                  <a:srgbClr val="404040"/>
                </a:solidFill>
                <a:latin typeface="Century Gothic"/>
                <a:ea typeface="Century Gothic"/>
                <a:cs typeface="Century Gothic"/>
                <a:sym typeface="Century Gothic"/>
              </a:rPr>
              <a:t>that depends on the percept history.</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Model-based reflex agents</a:t>
            </a:r>
            <a:endParaRPr b="0" sz="3600" strike="noStrike">
              <a:solidFill>
                <a:srgbClr val="000000"/>
              </a:solidFill>
              <a:latin typeface="Century Gothic"/>
              <a:ea typeface="Century Gothic"/>
              <a:cs typeface="Century Gothic"/>
              <a:sym typeface="Century Gothic"/>
            </a:endParaRPr>
          </a:p>
        </p:txBody>
      </p:sp>
      <p:sp>
        <p:nvSpPr>
          <p:cNvPr id="315" name="Google Shape;315;p17"/>
          <p:cNvSpPr txBox="1"/>
          <p:nvPr>
            <p:ph idx="4294967295" type="body"/>
          </p:nvPr>
        </p:nvSpPr>
        <p:spPr>
          <a:xfrm>
            <a:off x="2679480" y="1605960"/>
            <a:ext cx="8964720" cy="4985640"/>
          </a:xfrm>
          <a:prstGeom prst="rect">
            <a:avLst/>
          </a:prstGeom>
          <a:noFill/>
          <a:ln>
            <a:noFill/>
          </a:ln>
        </p:spPr>
        <p:txBody>
          <a:bodyPr anchorCtr="0" anchor="t" bIns="45700" lIns="91425" spcFirstLastPara="1" rIns="91425" wrap="square" tIns="45700">
            <a:normAutofit fontScale="90000"/>
          </a:bodyPr>
          <a:lstStyle/>
          <a:p>
            <a:pPr indent="-125729" lvl="0" marL="228600" marR="0" rtl="0" algn="l">
              <a:lnSpc>
                <a:spcPct val="100000"/>
              </a:lnSpc>
              <a:spcBef>
                <a:spcPts val="0"/>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i="0" lang="en-US" sz="2000" u="none" cap="none" strike="noStrike">
                <a:solidFill>
                  <a:srgbClr val="404040"/>
                </a:solidFill>
                <a:latin typeface="Century Gothic"/>
                <a:ea typeface="Century Gothic"/>
                <a:cs typeface="Century Gothic"/>
                <a:sym typeface="Century Gothic"/>
              </a:rPr>
              <a:t>Updating this internal state information as time goes by requires two kinds of knowledge to be encoded in the agent.</a:t>
            </a:r>
            <a:endParaRPr b="0" i="0" sz="2000" u="none" cap="none" strike="noStrike">
              <a:solidFill>
                <a:srgbClr val="404040"/>
              </a:solidFill>
              <a:latin typeface="Century Gothic"/>
              <a:ea typeface="Century Gothic"/>
              <a:cs typeface="Century Gothic"/>
              <a:sym typeface="Century Gothic"/>
            </a:endParaRPr>
          </a:p>
          <a:p>
            <a:pPr indent="-285840" lvl="0" marL="743040" marR="0" rtl="0" algn="l">
              <a:lnSpc>
                <a:spcPct val="100000"/>
              </a:lnSpc>
              <a:spcBef>
                <a:spcPts val="1001"/>
              </a:spcBef>
              <a:spcAft>
                <a:spcPts val="0"/>
              </a:spcAft>
              <a:buClr>
                <a:srgbClr val="A53010"/>
              </a:buClr>
              <a:buSzPct val="100000"/>
              <a:buFont typeface="Noto Sans Symbols"/>
              <a:buChar char="🠶"/>
            </a:pPr>
            <a:r>
              <a:rPr b="0" i="0" lang="en-US" sz="2000" u="none" cap="none" strike="noStrike">
                <a:solidFill>
                  <a:srgbClr val="404040"/>
                </a:solidFill>
                <a:latin typeface="Century Gothic"/>
                <a:ea typeface="Century Gothic"/>
                <a:cs typeface="Century Gothic"/>
                <a:sym typeface="Century Gothic"/>
              </a:rPr>
              <a:t>We need some information about how the world evolves independently of the agent. (</a:t>
            </a:r>
            <a:r>
              <a:rPr b="0" i="0" lang="en-US" sz="1600" u="none" cap="none" strike="noStrike">
                <a:solidFill>
                  <a:srgbClr val="FF0000"/>
                </a:solidFill>
                <a:latin typeface="Century Gothic"/>
                <a:ea typeface="Century Gothic"/>
                <a:cs typeface="Century Gothic"/>
                <a:sym typeface="Century Gothic"/>
              </a:rPr>
              <a:t>overtaking car now closer than a moment ago</a:t>
            </a:r>
            <a:r>
              <a:rPr b="0" i="0" lang="en-US" sz="2000" u="none" cap="none" strike="noStrike">
                <a:solidFill>
                  <a:srgbClr val="404040"/>
                </a:solidFill>
                <a:latin typeface="Century Gothic"/>
                <a:ea typeface="Century Gothic"/>
                <a:cs typeface="Century Gothic"/>
                <a:sym typeface="Century Gothic"/>
              </a:rPr>
              <a:t>)</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2100" u="none" cap="none" strike="noStrike">
                <a:solidFill>
                  <a:srgbClr val="404040"/>
                </a:solidFill>
                <a:latin typeface="Century Gothic"/>
                <a:ea typeface="Century Gothic"/>
                <a:cs typeface="Century Gothic"/>
                <a:sym typeface="Century Gothic"/>
              </a:rPr>
              <a:t>We need some information about how the agent’s own actions affect the world. </a:t>
            </a:r>
            <a:r>
              <a:rPr b="0" i="0" lang="en-US" sz="1800" u="none" cap="none" strike="noStrike">
                <a:solidFill>
                  <a:srgbClr val="404040"/>
                </a:solidFill>
                <a:latin typeface="Century Gothic"/>
                <a:ea typeface="Century Gothic"/>
                <a:cs typeface="Century Gothic"/>
                <a:sym typeface="Century Gothic"/>
              </a:rPr>
              <a:t>(</a:t>
            </a:r>
            <a:r>
              <a:rPr b="0" i="0" lang="en-US" sz="1600" u="none" cap="none" strike="noStrike">
                <a:solidFill>
                  <a:srgbClr val="FF0000"/>
                </a:solidFill>
                <a:latin typeface="Century Gothic"/>
                <a:ea typeface="Century Gothic"/>
                <a:cs typeface="Century Gothic"/>
                <a:sym typeface="Century Gothic"/>
              </a:rPr>
              <a:t>the agent turns the steering wheel clockwise, the car turns to the right</a:t>
            </a:r>
            <a:r>
              <a:rPr b="0" i="0" lang="en-US" sz="1600" u="none" cap="none" strike="noStrike">
                <a:solidFill>
                  <a:srgbClr val="404040"/>
                </a:solidFill>
                <a:latin typeface="Century Gothic"/>
                <a:ea typeface="Century Gothic"/>
                <a:cs typeface="Century Gothic"/>
                <a:sym typeface="Century Gothic"/>
              </a:rPr>
              <a:t>)</a:t>
            </a:r>
            <a:endParaRPr b="0" i="0" sz="1600" u="none" cap="none" strike="noStrike">
              <a:solidFill>
                <a:srgbClr val="404040"/>
              </a:solidFill>
              <a:latin typeface="Century Gothic"/>
              <a:ea typeface="Century Gothic"/>
              <a:cs typeface="Century Gothic"/>
              <a:sym typeface="Century Gothic"/>
            </a:endParaRPr>
          </a:p>
        </p:txBody>
      </p:sp>
      <p:pic>
        <p:nvPicPr>
          <p:cNvPr descr="Diagram&#10;&#10;Description automatically generated" id="316" name="Google Shape;316;p17"/>
          <p:cNvPicPr preferRelativeResize="0"/>
          <p:nvPr/>
        </p:nvPicPr>
        <p:blipFill rotWithShape="1">
          <a:blip r:embed="rId3">
            <a:alphaModFix/>
          </a:blip>
          <a:srcRect b="0" l="0" r="0" t="0"/>
          <a:stretch/>
        </p:blipFill>
        <p:spPr>
          <a:xfrm>
            <a:off x="4097520" y="1428120"/>
            <a:ext cx="5851440" cy="268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1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Model-based reflex agents</a:t>
            </a:r>
            <a:endParaRPr b="0" sz="3600"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sz="3600" strike="noStrike">
              <a:solidFill>
                <a:srgbClr val="000000"/>
              </a:solidFill>
              <a:latin typeface="Century Gothic"/>
              <a:ea typeface="Century Gothic"/>
              <a:cs typeface="Century Gothic"/>
              <a:sym typeface="Century Gothic"/>
            </a:endParaRPr>
          </a:p>
        </p:txBody>
      </p:sp>
      <p:sp>
        <p:nvSpPr>
          <p:cNvPr id="322" name="Google Shape;322;p18"/>
          <p:cNvSpPr txBox="1"/>
          <p:nvPr>
            <p:ph idx="4294967295" type="body"/>
          </p:nvPr>
        </p:nvSpPr>
        <p:spPr>
          <a:xfrm>
            <a:off x="2719800" y="1605960"/>
            <a:ext cx="8919720" cy="47916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Regardless of the kind of representation used, it is seldom possible for the agent to determine the current state of a partially observable environment exactly. </a:t>
            </a:r>
            <a:endParaRPr b="0" i="0" sz="2000" u="none" cap="none"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i="0" sz="20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Instead, the box labeled “what the world is like now” represents the agent’s “best guess” (or sometimes best guesses).</a:t>
            </a:r>
            <a:endParaRPr b="0" i="0" sz="2000" u="none" cap="none"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i="0" sz="20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For example, an automated taxi may not be able to see around the large truck that has stopped in front of it and can only guess about what may be causing the hold-up. Thus, uncertainty about the current state may be unavoidable, but the agent still has to make a decision.</a:t>
            </a:r>
            <a:endParaRPr b="0" i="0" sz="20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Goal-based agents</a:t>
            </a:r>
            <a:endParaRPr b="0" sz="3600" strike="noStrike">
              <a:solidFill>
                <a:srgbClr val="000000"/>
              </a:solidFill>
              <a:latin typeface="Century Gothic"/>
              <a:ea typeface="Century Gothic"/>
              <a:cs typeface="Century Gothic"/>
              <a:sym typeface="Century Gothic"/>
            </a:endParaRPr>
          </a:p>
        </p:txBody>
      </p:sp>
      <p:sp>
        <p:nvSpPr>
          <p:cNvPr id="328" name="Google Shape;328;p19"/>
          <p:cNvSpPr txBox="1"/>
          <p:nvPr>
            <p:ph idx="4294967295" type="body"/>
          </p:nvPr>
        </p:nvSpPr>
        <p:spPr>
          <a:xfrm>
            <a:off x="2751480" y="1505880"/>
            <a:ext cx="8996040" cy="51480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Knowing something about the current state of the environment is not always enough to decide what to do.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For example, at a road junction, the taxi can turn left, turn right, or go straight on. The correct decision depends on where the taxi is trying to get to.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Goal-based agents</a:t>
            </a:r>
            <a:endParaRPr b="0" sz="3600" strike="noStrike">
              <a:solidFill>
                <a:srgbClr val="000000"/>
              </a:solidFill>
              <a:latin typeface="Century Gothic"/>
              <a:ea typeface="Century Gothic"/>
              <a:cs typeface="Century Gothic"/>
              <a:sym typeface="Century Gothic"/>
            </a:endParaRPr>
          </a:p>
        </p:txBody>
      </p:sp>
      <p:sp>
        <p:nvSpPr>
          <p:cNvPr id="334" name="Google Shape;334;p20"/>
          <p:cNvSpPr txBox="1"/>
          <p:nvPr>
            <p:ph idx="4294967295" type="body"/>
          </p:nvPr>
        </p:nvSpPr>
        <p:spPr>
          <a:xfrm>
            <a:off x="2751480" y="1505880"/>
            <a:ext cx="8996040" cy="51480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In other words, as well as a current state description, the agent needs some sort of goal information that describes situations that are desirable.</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Agent keeps track of the world state as well as a set of goals it is trying to achieve, and chooses an action that will (eventually) lead to the achievement of its goals.</a:t>
            </a:r>
            <a:endParaRPr b="0" i="0" sz="1800" u="none" cap="none" strike="noStrike">
              <a:solidFill>
                <a:srgbClr val="404040"/>
              </a:solidFill>
              <a:latin typeface="Century Gothic"/>
              <a:ea typeface="Century Gothic"/>
              <a:cs typeface="Century Gothic"/>
              <a:sym typeface="Century Gothic"/>
            </a:endParaRPr>
          </a:p>
        </p:txBody>
      </p:sp>
      <p:pic>
        <p:nvPicPr>
          <p:cNvPr descr="Diagram&#10;&#10;Description automatically generated" id="335" name="Google Shape;335;p20"/>
          <p:cNvPicPr preferRelativeResize="0"/>
          <p:nvPr/>
        </p:nvPicPr>
        <p:blipFill rotWithShape="1">
          <a:blip r:embed="rId3">
            <a:alphaModFix/>
          </a:blip>
          <a:srcRect b="0" l="0" r="0" t="0"/>
          <a:stretch/>
        </p:blipFill>
        <p:spPr>
          <a:xfrm>
            <a:off x="3986640" y="2329920"/>
            <a:ext cx="5538240" cy="25365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lang="en-US" sz="3600" strike="noStrike">
                <a:solidFill>
                  <a:srgbClr val="262626"/>
                </a:solidFill>
                <a:latin typeface="Century Gothic"/>
                <a:ea typeface="Century Gothic"/>
                <a:cs typeface="Century Gothic"/>
                <a:sym typeface="Century Gothic"/>
              </a:rPr>
              <a:t>Utility-based agents</a:t>
            </a:r>
            <a:endParaRPr b="0" sz="3600" strike="noStrike">
              <a:solidFill>
                <a:srgbClr val="000000"/>
              </a:solidFill>
              <a:latin typeface="Century Gothic"/>
              <a:ea typeface="Century Gothic"/>
              <a:cs typeface="Century Gothic"/>
              <a:sym typeface="Century Gothic"/>
            </a:endParaRPr>
          </a:p>
        </p:txBody>
      </p:sp>
      <p:sp>
        <p:nvSpPr>
          <p:cNvPr id="341" name="Google Shape;341;p21"/>
          <p:cNvSpPr txBox="1"/>
          <p:nvPr>
            <p:ph idx="4294967295" type="body"/>
          </p:nvPr>
        </p:nvSpPr>
        <p:spPr>
          <a:xfrm>
            <a:off x="2760480" y="1614960"/>
            <a:ext cx="9036720" cy="4994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 model-based, utility-based agent. It uses a model of the world, along with a utility function that measures its preferences among states of the world.</a:t>
            </a:r>
            <a:endParaRPr b="0" i="0" sz="1800" u="none" cap="none" strike="noStrike">
              <a:solidFill>
                <a:srgbClr val="404040"/>
              </a:solidFill>
              <a:latin typeface="Century Gothic"/>
              <a:ea typeface="Century Gothic"/>
              <a:cs typeface="Century Gothic"/>
              <a:sym typeface="Century Gothic"/>
            </a:endParaRPr>
          </a:p>
        </p:txBody>
      </p:sp>
      <p:pic>
        <p:nvPicPr>
          <p:cNvPr descr="Diagram, schematic&#10;&#10;Description automatically generated" id="342" name="Google Shape;342;p21"/>
          <p:cNvPicPr preferRelativeResize="0"/>
          <p:nvPr/>
        </p:nvPicPr>
        <p:blipFill rotWithShape="1">
          <a:blip r:embed="rId3">
            <a:alphaModFix/>
          </a:blip>
          <a:srcRect b="0" l="0" r="0" t="0"/>
          <a:stretch/>
        </p:blipFill>
        <p:spPr>
          <a:xfrm>
            <a:off x="3493440" y="2303280"/>
            <a:ext cx="6818400" cy="31233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Intelligent Agent Example</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pic>
        <p:nvPicPr>
          <p:cNvPr descr="A picture containing text, whiteboard, document&#10;&#10;Description automatically generated" id="191" name="Google Shape;191;p3"/>
          <p:cNvPicPr preferRelativeResize="0"/>
          <p:nvPr/>
        </p:nvPicPr>
        <p:blipFill rotWithShape="1">
          <a:blip r:embed="rId3">
            <a:alphaModFix/>
          </a:blip>
          <a:srcRect b="0" l="0" r="0" t="0"/>
          <a:stretch/>
        </p:blipFill>
        <p:spPr>
          <a:xfrm>
            <a:off x="1537855" y="1484999"/>
            <a:ext cx="4439225" cy="3419509"/>
          </a:xfrm>
          <a:prstGeom prst="rect">
            <a:avLst/>
          </a:prstGeom>
          <a:noFill/>
          <a:ln>
            <a:noFill/>
          </a:ln>
        </p:spPr>
      </p:pic>
      <p:pic>
        <p:nvPicPr>
          <p:cNvPr descr="A picture containing text, whiteboard, document&#10;&#10;Description automatically generated" id="192" name="Google Shape;192;p3"/>
          <p:cNvPicPr preferRelativeResize="0"/>
          <p:nvPr/>
        </p:nvPicPr>
        <p:blipFill rotWithShape="1">
          <a:blip r:embed="rId4">
            <a:alphaModFix/>
          </a:blip>
          <a:srcRect b="0" l="0" r="0" t="0"/>
          <a:stretch/>
        </p:blipFill>
        <p:spPr>
          <a:xfrm>
            <a:off x="6271920" y="1485000"/>
            <a:ext cx="5442480" cy="4643640"/>
          </a:xfrm>
          <a:prstGeom prst="rect">
            <a:avLst/>
          </a:prstGeom>
          <a:noFill/>
          <a:ln>
            <a:noFill/>
          </a:ln>
        </p:spPr>
      </p:pic>
      <p:sp>
        <p:nvSpPr>
          <p:cNvPr id="193" name="Google Shape;193;p3"/>
          <p:cNvSpPr/>
          <p:nvPr/>
        </p:nvSpPr>
        <p:spPr>
          <a:xfrm>
            <a:off x="7136640" y="6145560"/>
            <a:ext cx="3423600" cy="640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262626"/>
                </a:solidFill>
                <a:latin typeface="Century Gothic"/>
                <a:ea typeface="Century Gothic"/>
                <a:cs typeface="Century Gothic"/>
                <a:sym typeface="Century Gothic"/>
              </a:rPr>
              <a:t>OF</a:t>
            </a:r>
            <a:r>
              <a:rPr b="0" i="0" lang="en-US" sz="1800" u="none" cap="none" strike="noStrike">
                <a:solidFill>
                  <a:srgbClr val="262626"/>
                </a:solidFill>
                <a:latin typeface="Century Gothic"/>
                <a:ea typeface="Century Gothic"/>
                <a:cs typeface="Century Gothic"/>
                <a:sym typeface="Century Gothic"/>
              </a:rPr>
              <a:t> – Object Found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262626"/>
                </a:solidFill>
                <a:latin typeface="Century Gothic"/>
                <a:ea typeface="Century Gothic"/>
                <a:cs typeface="Century Gothic"/>
                <a:sym typeface="Century Gothic"/>
              </a:rPr>
              <a:t>O NF</a:t>
            </a:r>
            <a:r>
              <a:rPr b="0" i="0" lang="en-US" sz="1800" u="none" cap="none" strike="noStrike">
                <a:solidFill>
                  <a:srgbClr val="262626"/>
                </a:solidFill>
                <a:latin typeface="Century Gothic"/>
                <a:ea typeface="Century Gothic"/>
                <a:cs typeface="Century Gothic"/>
                <a:sym typeface="Century Gothic"/>
              </a:rPr>
              <a:t> – Object Not Found</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Rational Agent</a:t>
            </a:r>
            <a:endParaRPr b="0" i="0" sz="3600" u="none" cap="none" strike="noStrike">
              <a:solidFill>
                <a:srgbClr val="000000"/>
              </a:solidFill>
              <a:latin typeface="Century Gothic"/>
              <a:ea typeface="Century Gothic"/>
              <a:cs typeface="Century Gothic"/>
              <a:sym typeface="Century Gothic"/>
            </a:endParaRPr>
          </a:p>
        </p:txBody>
      </p:sp>
      <p:sp>
        <p:nvSpPr>
          <p:cNvPr id="199" name="Google Shape;199;p4"/>
          <p:cNvSpPr txBox="1"/>
          <p:nvPr>
            <p:ph idx="4294967295" type="body"/>
          </p:nvPr>
        </p:nvSpPr>
        <p:spPr>
          <a:xfrm>
            <a:off x="2656800" y="1556640"/>
            <a:ext cx="9086400" cy="4872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 rational agent is one that does the right thing—conceptually speaking, every entry in the table for the agent function is filled out correctly.</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If the sequence is desirable, then the agent has performed well. This notion of desirability is captured by a </a:t>
            </a:r>
            <a:r>
              <a:rPr b="1" i="0" lang="en-US" sz="1800" u="none" cap="none" strike="noStrike">
                <a:solidFill>
                  <a:srgbClr val="404040"/>
                </a:solidFill>
                <a:latin typeface="Century Gothic"/>
                <a:ea typeface="Century Gothic"/>
                <a:cs typeface="Century Gothic"/>
                <a:sym typeface="Century Gothic"/>
              </a:rPr>
              <a:t>performance measure </a:t>
            </a:r>
            <a:r>
              <a:rPr b="0" i="0" lang="en-US" sz="1800" u="none" cap="none" strike="noStrike">
                <a:solidFill>
                  <a:srgbClr val="404040"/>
                </a:solidFill>
                <a:latin typeface="Century Gothic"/>
                <a:ea typeface="Century Gothic"/>
                <a:cs typeface="Century Gothic"/>
                <a:sym typeface="Century Gothic"/>
              </a:rPr>
              <a:t>that evaluates any given sequence of environment states.</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Rational at any given time depends on four things:</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The performance measure that defines the criterion of success.</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The agent’s prior knowledge of the environment.</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The actions that the agent can perform.</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 The agent’s percept sequence to date.</a:t>
            </a:r>
            <a:endParaRPr b="0" i="0" sz="1600" u="none" cap="none" strike="noStrike">
              <a:solidFill>
                <a:srgbClr val="404040"/>
              </a:solidFill>
              <a:latin typeface="Century Gothic"/>
              <a:ea typeface="Century Gothic"/>
              <a:cs typeface="Century Gothic"/>
              <a:sym typeface="Century Gothic"/>
            </a:endParaRPr>
          </a:p>
          <a:p>
            <a:pPr indent="-28584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For each possible percept sequence, a rational agent should select an action that is expected to </a:t>
            </a:r>
            <a:r>
              <a:rPr b="1" i="0" lang="en-US" sz="1800" u="none" cap="none" strike="noStrike">
                <a:solidFill>
                  <a:srgbClr val="404040"/>
                </a:solidFill>
                <a:latin typeface="Century Gothic"/>
                <a:ea typeface="Century Gothic"/>
                <a:cs typeface="Century Gothic"/>
                <a:sym typeface="Century Gothic"/>
              </a:rPr>
              <a:t>maximize its performance measure</a:t>
            </a:r>
            <a:r>
              <a:rPr b="0" i="0" lang="en-US" sz="1800" u="none" cap="none" strike="noStrike">
                <a:solidFill>
                  <a:srgbClr val="404040"/>
                </a:solidFill>
                <a:latin typeface="Century Gothic"/>
                <a:ea typeface="Century Gothic"/>
                <a:cs typeface="Century Gothic"/>
                <a:sym typeface="Century Gothic"/>
              </a:rPr>
              <a:t>, given the evidence provided by the percept sequence and whatever built-in knowledge the agent has.</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Specifying the Task Environment:</a:t>
            </a:r>
            <a:br>
              <a:rPr b="0" i="0" lang="en-US" sz="4400" u="none" cap="none" strike="noStrike">
                <a:solidFill>
                  <a:schemeClr val="dk1"/>
                </a:solidFill>
                <a:latin typeface="Arial"/>
                <a:ea typeface="Arial"/>
                <a:cs typeface="Arial"/>
                <a:sym typeface="Arial"/>
              </a:rPr>
            </a:br>
            <a:r>
              <a:rPr b="0" i="0" lang="en-US" sz="3600" u="none" cap="none" strike="noStrike">
                <a:solidFill>
                  <a:srgbClr val="262626"/>
                </a:solidFill>
                <a:latin typeface="Century Gothic"/>
                <a:ea typeface="Century Gothic"/>
                <a:cs typeface="Century Gothic"/>
                <a:sym typeface="Century Gothic"/>
              </a:rPr>
              <a:t>PEAS Description</a:t>
            </a:r>
            <a:endParaRPr b="0" i="0" sz="3600" u="none" cap="none" strike="noStrike">
              <a:solidFill>
                <a:srgbClr val="000000"/>
              </a:solidFill>
              <a:latin typeface="Century Gothic"/>
              <a:ea typeface="Century Gothic"/>
              <a:cs typeface="Century Gothic"/>
              <a:sym typeface="Century Gothic"/>
            </a:endParaRPr>
          </a:p>
        </p:txBody>
      </p:sp>
      <p:sp>
        <p:nvSpPr>
          <p:cNvPr id="205" name="Google Shape;205;p5"/>
          <p:cNvSpPr txBox="1"/>
          <p:nvPr>
            <p:ph idx="4294967295" type="body"/>
          </p:nvPr>
        </p:nvSpPr>
        <p:spPr>
          <a:xfrm>
            <a:off x="2661480" y="1538280"/>
            <a:ext cx="9059400" cy="4971960"/>
          </a:xfrm>
          <a:prstGeom prst="rect">
            <a:avLst/>
          </a:prstGeom>
          <a:noFill/>
          <a:ln>
            <a:noFill/>
          </a:ln>
        </p:spPr>
        <p:txBody>
          <a:bodyPr anchorCtr="0" anchor="t" bIns="45700" lIns="91425" spcFirstLastPara="1" rIns="91425" wrap="square" tIns="45700">
            <a:normAutofit/>
          </a:bodyPr>
          <a:lstStyle/>
          <a:p>
            <a:pPr indent="-114300" lvl="0" marL="228600" marR="0" rtl="0" algn="l">
              <a:lnSpc>
                <a:spcPct val="100000"/>
              </a:lnSpc>
              <a:spcBef>
                <a:spcPts val="0"/>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PEAS (Performance, Environment, Actuators, Sensors)</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Make PEAS description for the Object recognition by a robot?</a:t>
            </a:r>
            <a:endParaRPr b="0" i="0" sz="1800" u="none" cap="none" strike="noStrike">
              <a:solidFill>
                <a:srgbClr val="404040"/>
              </a:solidFill>
              <a:latin typeface="Century Gothic"/>
              <a:ea typeface="Century Gothic"/>
              <a:cs typeface="Century Gothic"/>
              <a:sym typeface="Century Gothic"/>
            </a:endParaRPr>
          </a:p>
        </p:txBody>
      </p:sp>
      <p:pic>
        <p:nvPicPr>
          <p:cNvPr descr="Table&#10;&#10;Description automatically generated" id="206" name="Google Shape;206;p5"/>
          <p:cNvPicPr preferRelativeResize="0"/>
          <p:nvPr/>
        </p:nvPicPr>
        <p:blipFill rotWithShape="1">
          <a:blip r:embed="rId3">
            <a:alphaModFix/>
          </a:blip>
          <a:srcRect b="0" l="0" r="0" t="0"/>
          <a:stretch/>
        </p:blipFill>
        <p:spPr>
          <a:xfrm>
            <a:off x="2661480" y="2543040"/>
            <a:ext cx="7764120" cy="22971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6"/>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p:txBody>
      </p:sp>
      <p:sp>
        <p:nvSpPr>
          <p:cNvPr id="212" name="Google Shape;212;p6"/>
          <p:cNvSpPr txBox="1"/>
          <p:nvPr>
            <p:ph idx="4294967295" type="body"/>
          </p:nvPr>
        </p:nvSpPr>
        <p:spPr>
          <a:xfrm>
            <a:off x="2661480" y="1628640"/>
            <a:ext cx="9068400" cy="4895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2400"/>
              <a:buFont typeface="Noto Sans Symbols"/>
              <a:buChar char="🠶"/>
            </a:pPr>
            <a:r>
              <a:rPr b="1" i="0" lang="en-US" sz="2400" u="none" cap="none" strike="noStrike">
                <a:solidFill>
                  <a:srgbClr val="404040"/>
                </a:solidFill>
                <a:latin typeface="Century Gothic"/>
                <a:ea typeface="Century Gothic"/>
                <a:cs typeface="Century Gothic"/>
                <a:sym typeface="Century Gothic"/>
              </a:rPr>
              <a:t>Fully observable vs. partially observable</a:t>
            </a:r>
            <a:endParaRPr b="0" i="0" sz="24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400"/>
              <a:buFont typeface="Noto Sans Symbols"/>
              <a:buChar char="🠶"/>
            </a:pPr>
            <a:r>
              <a:rPr b="0" i="0" lang="en-US" sz="2400" u="none" cap="none" strike="noStrike">
                <a:solidFill>
                  <a:srgbClr val="404040"/>
                </a:solidFill>
                <a:latin typeface="Century Gothic"/>
                <a:ea typeface="Century Gothic"/>
                <a:cs typeface="Century Gothic"/>
                <a:sym typeface="Century Gothic"/>
              </a:rPr>
              <a:t>If an agent’s sensors give it access to the complete state of the environment at each point in time.</a:t>
            </a:r>
            <a:endParaRPr b="0" i="0" sz="2400" u="none" cap="none" strike="noStrike">
              <a:solidFill>
                <a:srgbClr val="404040"/>
              </a:solidFill>
              <a:latin typeface="Century Gothic"/>
              <a:ea typeface="Century Gothic"/>
              <a:cs typeface="Century Gothic"/>
              <a:sym typeface="Century Gothic"/>
            </a:endParaRPr>
          </a:p>
          <a:p>
            <a:pPr indent="-76200" lvl="0" marL="228600" marR="0" rtl="0" algn="l">
              <a:lnSpc>
                <a:spcPct val="100000"/>
              </a:lnSpc>
              <a:spcBef>
                <a:spcPts val="1001"/>
              </a:spcBef>
              <a:spcAft>
                <a:spcPts val="0"/>
              </a:spcAft>
              <a:buClr>
                <a:schemeClr val="dk1"/>
              </a:buClr>
              <a:buSzPts val="2400"/>
              <a:buFont typeface="Arial"/>
              <a:buNone/>
            </a:pPr>
            <a:r>
              <a:t/>
            </a:r>
            <a:endParaRPr b="0" i="0" sz="24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400"/>
              <a:buFont typeface="Noto Sans Symbols"/>
              <a:buChar char="🠶"/>
            </a:pPr>
            <a:r>
              <a:rPr b="0" i="0" lang="en-US" sz="2400" u="none" cap="none" strike="noStrike">
                <a:solidFill>
                  <a:srgbClr val="404040"/>
                </a:solidFill>
                <a:latin typeface="Century Gothic"/>
                <a:ea typeface="Century Gothic"/>
                <a:cs typeface="Century Gothic"/>
                <a:sym typeface="Century Gothic"/>
              </a:rPr>
              <a:t>A task environment is effectively fully observable if the sensors detect all aspects that are relevant to the choice of action.</a:t>
            </a:r>
            <a:endParaRPr b="0" i="0" sz="2400" u="none" cap="none" strike="noStrike">
              <a:solidFill>
                <a:srgbClr val="404040"/>
              </a:solidFill>
              <a:latin typeface="Century Gothic"/>
              <a:ea typeface="Century Gothic"/>
              <a:cs typeface="Century Gothic"/>
              <a:sym typeface="Century Gothic"/>
            </a:endParaRPr>
          </a:p>
          <a:p>
            <a:pPr indent="-76200" lvl="0" marL="228600" marR="0" rtl="0" algn="l">
              <a:lnSpc>
                <a:spcPct val="100000"/>
              </a:lnSpc>
              <a:spcBef>
                <a:spcPts val="1001"/>
              </a:spcBef>
              <a:spcAft>
                <a:spcPts val="0"/>
              </a:spcAft>
              <a:buClr>
                <a:schemeClr val="dk1"/>
              </a:buClr>
              <a:buSzPts val="2400"/>
              <a:buFont typeface="Arial"/>
              <a:buNone/>
            </a:pPr>
            <a:r>
              <a:t/>
            </a:r>
            <a:endParaRPr b="0" i="0" sz="24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400"/>
              <a:buFont typeface="Noto Sans Symbols"/>
              <a:buChar char="🠶"/>
            </a:pPr>
            <a:r>
              <a:rPr b="0" i="0" lang="en-US" sz="2400" u="none" cap="none" strike="noStrike">
                <a:solidFill>
                  <a:srgbClr val="404040"/>
                </a:solidFill>
                <a:latin typeface="Century Gothic"/>
                <a:ea typeface="Century Gothic"/>
                <a:cs typeface="Century Gothic"/>
                <a:sym typeface="Century Gothic"/>
              </a:rPr>
              <a:t>An environment might be partially observable because of noisy and inaccurate sensors or because parts of the state are simply missing from the sensor data.</a:t>
            </a:r>
            <a:endParaRPr b="0" i="0" sz="24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p:txBody>
      </p:sp>
      <p:sp>
        <p:nvSpPr>
          <p:cNvPr id="218" name="Google Shape;218;p7"/>
          <p:cNvSpPr txBox="1"/>
          <p:nvPr>
            <p:ph idx="4294967295" type="body"/>
          </p:nvPr>
        </p:nvSpPr>
        <p:spPr>
          <a:xfrm>
            <a:off x="2661480" y="1628640"/>
            <a:ext cx="9068400" cy="4895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2000"/>
              <a:buFont typeface="Noto Sans Symbols"/>
              <a:buChar char="🠶"/>
            </a:pPr>
            <a:r>
              <a:rPr b="1" i="0" lang="en-US" sz="2000" u="none" cap="none" strike="noStrike">
                <a:solidFill>
                  <a:srgbClr val="404040"/>
                </a:solidFill>
                <a:latin typeface="Century Gothic"/>
                <a:ea typeface="Century Gothic"/>
                <a:cs typeface="Century Gothic"/>
                <a:sym typeface="Century Gothic"/>
              </a:rPr>
              <a:t>Single agent vs. Multiagent</a:t>
            </a:r>
            <a:endParaRPr b="0" i="0" sz="20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An agent solving a crossword puzzle by itself is clearly in a single-agent environment.</a:t>
            </a:r>
            <a:endParaRPr b="0" i="0" sz="20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Chess is a </a:t>
            </a:r>
            <a:r>
              <a:rPr b="1" i="0" lang="en-US" sz="2000" u="none" cap="none" strike="noStrike">
                <a:solidFill>
                  <a:srgbClr val="404040"/>
                </a:solidFill>
                <a:latin typeface="Century Gothic"/>
                <a:ea typeface="Century Gothic"/>
                <a:cs typeface="Century Gothic"/>
                <a:sym typeface="Century Gothic"/>
              </a:rPr>
              <a:t>competitive</a:t>
            </a:r>
            <a:r>
              <a:rPr b="0" i="0" lang="en-US" sz="2000" u="none" cap="none" strike="noStrike">
                <a:solidFill>
                  <a:srgbClr val="404040"/>
                </a:solidFill>
                <a:latin typeface="Century Gothic"/>
                <a:ea typeface="Century Gothic"/>
                <a:cs typeface="Century Gothic"/>
                <a:sym typeface="Century Gothic"/>
              </a:rPr>
              <a:t> multiagent environment.</a:t>
            </a:r>
            <a:endParaRPr b="0" i="0" sz="20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Single agent vs. Multiagent</a:t>
            </a:r>
            <a:br>
              <a:rPr b="0" i="0" lang="en-US" sz="4400" u="none" cap="none" strike="noStrike">
                <a:solidFill>
                  <a:schemeClr val="dk1"/>
                </a:solidFill>
                <a:latin typeface="Arial"/>
                <a:ea typeface="Arial"/>
                <a:cs typeface="Arial"/>
                <a:sym typeface="Arial"/>
              </a:rPr>
            </a:br>
            <a:endParaRPr b="0" i="0" sz="3600" u="none" cap="none" strike="noStrike">
              <a:solidFill>
                <a:srgbClr val="000000"/>
              </a:solidFill>
              <a:latin typeface="Century Gothic"/>
              <a:ea typeface="Century Gothic"/>
              <a:cs typeface="Century Gothic"/>
              <a:sym typeface="Century Gothic"/>
            </a:endParaRPr>
          </a:p>
        </p:txBody>
      </p:sp>
      <p:sp>
        <p:nvSpPr>
          <p:cNvPr id="224" name="Google Shape;224;p8"/>
          <p:cNvSpPr txBox="1"/>
          <p:nvPr>
            <p:ph idx="4294967295" type="body"/>
          </p:nvPr>
        </p:nvSpPr>
        <p:spPr>
          <a:xfrm>
            <a:off x="2732040" y="1540080"/>
            <a:ext cx="8915040" cy="3777120"/>
          </a:xfrm>
          <a:prstGeom prst="rect">
            <a:avLst/>
          </a:prstGeom>
          <a:noFill/>
          <a:ln>
            <a:noFill/>
          </a:ln>
        </p:spPr>
        <p:txBody>
          <a:bodyPr anchorCtr="0" anchor="t" bIns="45700" lIns="91425" spcFirstLastPara="1" rIns="91425" wrap="square" tIns="45700">
            <a:no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Taxi-driving environment, on the other hand, avoiding collisions maximizes the performance measure of all agents, so it is a </a:t>
            </a:r>
            <a:r>
              <a:rPr b="1" i="0" lang="en-US" sz="1800" u="none" cap="none" strike="noStrike">
                <a:solidFill>
                  <a:srgbClr val="404040"/>
                </a:solidFill>
                <a:latin typeface="Century Gothic"/>
                <a:ea typeface="Century Gothic"/>
                <a:cs typeface="Century Gothic"/>
                <a:sym typeface="Century Gothic"/>
              </a:rPr>
              <a:t>partially cooperative</a:t>
            </a:r>
            <a:r>
              <a:rPr b="0" i="0" lang="en-US" sz="1800" u="none" cap="none" strike="noStrike">
                <a:solidFill>
                  <a:srgbClr val="404040"/>
                </a:solidFill>
                <a:latin typeface="Century Gothic"/>
                <a:ea typeface="Century Gothic"/>
                <a:cs typeface="Century Gothic"/>
                <a:sym typeface="Century Gothic"/>
              </a:rPr>
              <a:t> multiagent environment.</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It is also</a:t>
            </a:r>
            <a:r>
              <a:rPr b="1" i="0" lang="en-US" sz="1800" u="none" cap="none" strike="noStrike">
                <a:solidFill>
                  <a:srgbClr val="404040"/>
                </a:solidFill>
                <a:latin typeface="Century Gothic"/>
                <a:ea typeface="Century Gothic"/>
                <a:cs typeface="Century Gothic"/>
                <a:sym typeface="Century Gothic"/>
              </a:rPr>
              <a:t> partially competitive</a:t>
            </a:r>
            <a:r>
              <a:rPr b="0" i="0" lang="en-US" sz="1800" u="none" cap="none" strike="noStrike">
                <a:solidFill>
                  <a:srgbClr val="404040"/>
                </a:solidFill>
                <a:latin typeface="Century Gothic"/>
                <a:ea typeface="Century Gothic"/>
                <a:cs typeface="Century Gothic"/>
                <a:sym typeface="Century Gothic"/>
              </a:rPr>
              <a:t> because, for example, only one car can occupy a parking space.</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Properties of task environments</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30" name="Google Shape;230;p9"/>
          <p:cNvSpPr txBox="1"/>
          <p:nvPr>
            <p:ph idx="4294967295" type="body"/>
          </p:nvPr>
        </p:nvSpPr>
        <p:spPr>
          <a:xfrm>
            <a:off x="2701800" y="1596960"/>
            <a:ext cx="8987040" cy="4890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Episodic vs. Sequential</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In an episodic task environment, the agent’s experience is divided into atomic episodes. In each episode the agent receives a percept and then performs a single action.</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An agent that has to spot defective parts on an assembly line bases each decision on the current part, regardless of previous decisions; moreover, the current decision doesn’t affect whether the next part is defective.</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2021-07-01T03:34:46Z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PresentationFormat">
    <vt:lpwstr>Widescreen</vt:lpwstr>
  </property>
  <property fmtid="{D5CDD505-2E9C-101B-9397-08002B2CF9AE}" pid="4" name="Slides">
    <vt:i4>134</vt:i4>
  </property>
</Properties>
</file>